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2"/>
  </p:notesMasterIdLst>
  <p:sldIdLst>
    <p:sldId id="340" r:id="rId2"/>
    <p:sldId id="322" r:id="rId3"/>
    <p:sldId id="321" r:id="rId4"/>
    <p:sldId id="323" r:id="rId5"/>
    <p:sldId id="314" r:id="rId6"/>
    <p:sldId id="316" r:id="rId7"/>
    <p:sldId id="258" r:id="rId8"/>
    <p:sldId id="326" r:id="rId9"/>
    <p:sldId id="327" r:id="rId10"/>
    <p:sldId id="315" r:id="rId11"/>
    <p:sldId id="302" r:id="rId12"/>
    <p:sldId id="317" r:id="rId13"/>
    <p:sldId id="268" r:id="rId14"/>
    <p:sldId id="309" r:id="rId15"/>
    <p:sldId id="281" r:id="rId16"/>
    <p:sldId id="270" r:id="rId17"/>
    <p:sldId id="296" r:id="rId18"/>
    <p:sldId id="265" r:id="rId19"/>
    <p:sldId id="283" r:id="rId20"/>
    <p:sldId id="310" r:id="rId21"/>
    <p:sldId id="335" r:id="rId22"/>
    <p:sldId id="282" r:id="rId23"/>
    <p:sldId id="279" r:id="rId24"/>
    <p:sldId id="266" r:id="rId25"/>
    <p:sldId id="267" r:id="rId26"/>
    <p:sldId id="301" r:id="rId27"/>
    <p:sldId id="318" r:id="rId28"/>
    <p:sldId id="276" r:id="rId29"/>
    <p:sldId id="319" r:id="rId30"/>
    <p:sldId id="339" r:id="rId31"/>
  </p:sldIdLst>
  <p:sldSz cx="9144000" cy="5143500" type="screen16x9"/>
  <p:notesSz cx="6858000" cy="9144000"/>
  <p:embeddedFontLst>
    <p:embeddedFont>
      <p:font typeface="Montserrat" charset="0"/>
      <p:regular r:id="rId33"/>
      <p:bold r:id="rId34"/>
      <p:italic r:id="rId35"/>
      <p:boldItalic r:id="rId36"/>
    </p:embeddedFont>
    <p:embeddedFont>
      <p:font typeface="Calibri" pitchFamily="34" charset="0"/>
      <p:regular r:id="rId37"/>
      <p:bold r:id="rId38"/>
      <p:italic r:id="rId39"/>
      <p:boldItalic r:id="rId40"/>
    </p:embeddedFont>
    <p:embeddedFont>
      <p:font typeface="Verdana" pitchFamily="34" charset="0"/>
      <p:regular r:id="rId41"/>
      <p:bold r:id="rId42"/>
      <p:italic r:id="rId43"/>
      <p:boldItalic r:id="rId44"/>
    </p:embeddedFont>
    <p:embeddedFont>
      <p:font typeface="Roboto" charset="0"/>
      <p:regular r:id="rId45"/>
      <p:bold r:id="rId46"/>
      <p:italic r:id="rId47"/>
      <p:boldItalic r:id="rId48"/>
    </p:embeddedFont>
    <p:embeddedFont>
      <p:font typeface="Cambria"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p:scale>
          <a:sx n="50" d="100"/>
          <a:sy n="50" d="100"/>
        </p:scale>
        <p:origin x="-1848" y="-7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E355D-8C35-45C6-9518-686B4CEDD01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4FAD4D5F-995C-4F1E-86DE-7E1159FA6392}">
      <dgm:prSet custT="1"/>
      <dgm:spPr/>
      <dgm:t>
        <a:bodyPr/>
        <a:lstStyle/>
        <a:p>
          <a:r>
            <a:rPr lang="en-US" sz="1800" b="0" i="0" dirty="0">
              <a:solidFill>
                <a:schemeClr val="accent2"/>
              </a:solidFill>
              <a:latin typeface="Cambria" pitchFamily="18" charset="0"/>
              <a:ea typeface="Cambria" pitchFamily="18" charset="0"/>
            </a:rPr>
            <a:t>Positive correlation between the Reviews and Installs column i.e. (0.63).</a:t>
          </a:r>
          <a:endParaRPr lang="en-IN" sz="1800" dirty="0">
            <a:solidFill>
              <a:schemeClr val="accent2"/>
            </a:solidFill>
            <a:latin typeface="Cambria" pitchFamily="18" charset="0"/>
            <a:ea typeface="Cambria" pitchFamily="18" charset="0"/>
          </a:endParaRPr>
        </a:p>
      </dgm:t>
    </dgm:pt>
    <dgm:pt modelId="{88A9352C-8095-4EFA-AA45-5EC8A5281F87}" type="parTrans" cxnId="{034E39E9-C043-4699-BC19-40EB339DC798}">
      <dgm:prSet/>
      <dgm:spPr/>
      <dgm:t>
        <a:bodyPr/>
        <a:lstStyle/>
        <a:p>
          <a:endParaRPr lang="en-IN"/>
        </a:p>
      </dgm:t>
    </dgm:pt>
    <dgm:pt modelId="{3540B1D4-8DFE-4472-B0AD-DAB000B72AAA}" type="sibTrans" cxnId="{034E39E9-C043-4699-BC19-40EB339DC798}">
      <dgm:prSet/>
      <dgm:spPr/>
      <dgm:t>
        <a:bodyPr/>
        <a:lstStyle/>
        <a:p>
          <a:endParaRPr lang="en-IN"/>
        </a:p>
      </dgm:t>
    </dgm:pt>
    <dgm:pt modelId="{C5B53D2A-99D8-47EC-A2F3-EFCBCB591573}">
      <dgm:prSet custT="1"/>
      <dgm:spPr/>
      <dgm:t>
        <a:bodyPr/>
        <a:lstStyle/>
        <a:p>
          <a:r>
            <a:rPr lang="en-US" sz="1800" b="0" i="0" dirty="0">
              <a:solidFill>
                <a:schemeClr val="accent2"/>
              </a:solidFill>
              <a:latin typeface="Cambria" pitchFamily="18" charset="0"/>
              <a:ea typeface="Cambria" pitchFamily="18" charset="0"/>
            </a:rPr>
            <a:t>While Price and Ratings share negative correlation i.e. -0.019.</a:t>
          </a:r>
          <a:endParaRPr lang="en-IN" sz="1800" dirty="0">
            <a:solidFill>
              <a:schemeClr val="accent2"/>
            </a:solidFill>
            <a:latin typeface="Cambria" pitchFamily="18" charset="0"/>
            <a:ea typeface="Cambria" pitchFamily="18" charset="0"/>
          </a:endParaRPr>
        </a:p>
      </dgm:t>
    </dgm:pt>
    <dgm:pt modelId="{2BA9E7BE-1AD4-49F6-8D28-FCEA7FC4C02A}" type="parTrans" cxnId="{7ABBC3D3-5AB9-4F0B-AF67-841476553CC0}">
      <dgm:prSet/>
      <dgm:spPr/>
      <dgm:t>
        <a:bodyPr/>
        <a:lstStyle/>
        <a:p>
          <a:endParaRPr lang="en-IN"/>
        </a:p>
      </dgm:t>
    </dgm:pt>
    <dgm:pt modelId="{60294CFA-AF1D-44CA-A1BB-FF504D114971}" type="sibTrans" cxnId="{7ABBC3D3-5AB9-4F0B-AF67-841476553CC0}">
      <dgm:prSet/>
      <dgm:spPr/>
      <dgm:t>
        <a:bodyPr/>
        <a:lstStyle/>
        <a:p>
          <a:endParaRPr lang="en-IN"/>
        </a:p>
      </dgm:t>
    </dgm:pt>
    <dgm:pt modelId="{E182687A-9370-4F17-943C-F4130D50B524}" type="pres">
      <dgm:prSet presAssocID="{E1EE355D-8C35-45C6-9518-686B4CEDD01E}" presName="linear" presStyleCnt="0">
        <dgm:presLayoutVars>
          <dgm:animLvl val="lvl"/>
          <dgm:resizeHandles val="exact"/>
        </dgm:presLayoutVars>
      </dgm:prSet>
      <dgm:spPr/>
      <dgm:t>
        <a:bodyPr/>
        <a:lstStyle/>
        <a:p>
          <a:endParaRPr lang="en-IN"/>
        </a:p>
      </dgm:t>
    </dgm:pt>
    <dgm:pt modelId="{415B52B6-1FC4-43F2-B2C3-51B9E16FE319}" type="pres">
      <dgm:prSet presAssocID="{4FAD4D5F-995C-4F1E-86DE-7E1159FA6392}" presName="parentText" presStyleLbl="node1" presStyleIdx="0" presStyleCnt="2">
        <dgm:presLayoutVars>
          <dgm:chMax val="0"/>
          <dgm:bulletEnabled val="1"/>
        </dgm:presLayoutVars>
      </dgm:prSet>
      <dgm:spPr/>
      <dgm:t>
        <a:bodyPr/>
        <a:lstStyle/>
        <a:p>
          <a:endParaRPr lang="en-IN"/>
        </a:p>
      </dgm:t>
    </dgm:pt>
    <dgm:pt modelId="{13918246-3BCE-421C-8494-A409822A0F34}" type="pres">
      <dgm:prSet presAssocID="{3540B1D4-8DFE-4472-B0AD-DAB000B72AAA}" presName="spacer" presStyleCnt="0"/>
      <dgm:spPr/>
    </dgm:pt>
    <dgm:pt modelId="{4C6A53C7-D671-4A19-B79B-22D33480B60E}" type="pres">
      <dgm:prSet presAssocID="{C5B53D2A-99D8-47EC-A2F3-EFCBCB591573}" presName="parentText" presStyleLbl="node1" presStyleIdx="1" presStyleCnt="2">
        <dgm:presLayoutVars>
          <dgm:chMax val="0"/>
          <dgm:bulletEnabled val="1"/>
        </dgm:presLayoutVars>
      </dgm:prSet>
      <dgm:spPr/>
      <dgm:t>
        <a:bodyPr/>
        <a:lstStyle/>
        <a:p>
          <a:endParaRPr lang="en-IN"/>
        </a:p>
      </dgm:t>
    </dgm:pt>
  </dgm:ptLst>
  <dgm:cxnLst>
    <dgm:cxn modelId="{55F92BE3-B6DB-470A-8344-7460B7F9707D}" type="presOf" srcId="{E1EE355D-8C35-45C6-9518-686B4CEDD01E}" destId="{E182687A-9370-4F17-943C-F4130D50B524}" srcOrd="0" destOrd="0" presId="urn:microsoft.com/office/officeart/2005/8/layout/vList2"/>
    <dgm:cxn modelId="{7ABBC3D3-5AB9-4F0B-AF67-841476553CC0}" srcId="{E1EE355D-8C35-45C6-9518-686B4CEDD01E}" destId="{C5B53D2A-99D8-47EC-A2F3-EFCBCB591573}" srcOrd="1" destOrd="0" parTransId="{2BA9E7BE-1AD4-49F6-8D28-FCEA7FC4C02A}" sibTransId="{60294CFA-AF1D-44CA-A1BB-FF504D114971}"/>
    <dgm:cxn modelId="{7CF1D33B-ECDB-4487-BDE7-46581EEC6A14}" type="presOf" srcId="{4FAD4D5F-995C-4F1E-86DE-7E1159FA6392}" destId="{415B52B6-1FC4-43F2-B2C3-51B9E16FE319}" srcOrd="0" destOrd="0" presId="urn:microsoft.com/office/officeart/2005/8/layout/vList2"/>
    <dgm:cxn modelId="{034E39E9-C043-4699-BC19-40EB339DC798}" srcId="{E1EE355D-8C35-45C6-9518-686B4CEDD01E}" destId="{4FAD4D5F-995C-4F1E-86DE-7E1159FA6392}" srcOrd="0" destOrd="0" parTransId="{88A9352C-8095-4EFA-AA45-5EC8A5281F87}" sibTransId="{3540B1D4-8DFE-4472-B0AD-DAB000B72AAA}"/>
    <dgm:cxn modelId="{81A261F3-2BEB-445E-A699-7F74B5900457}" type="presOf" srcId="{C5B53D2A-99D8-47EC-A2F3-EFCBCB591573}" destId="{4C6A53C7-D671-4A19-B79B-22D33480B60E}" srcOrd="0" destOrd="0" presId="urn:microsoft.com/office/officeart/2005/8/layout/vList2"/>
    <dgm:cxn modelId="{96D5D2E6-A591-4815-B954-95452AF46850}" type="presParOf" srcId="{E182687A-9370-4F17-943C-F4130D50B524}" destId="{415B52B6-1FC4-43F2-B2C3-51B9E16FE319}" srcOrd="0" destOrd="0" presId="urn:microsoft.com/office/officeart/2005/8/layout/vList2"/>
    <dgm:cxn modelId="{143DCEF7-B42E-4345-A518-8F52357C97B6}" type="presParOf" srcId="{E182687A-9370-4F17-943C-F4130D50B524}" destId="{13918246-3BCE-421C-8494-A409822A0F34}" srcOrd="1" destOrd="0" presId="urn:microsoft.com/office/officeart/2005/8/layout/vList2"/>
    <dgm:cxn modelId="{3AB14BDC-EF08-4E73-AA26-8DC4559AA6B1}" type="presParOf" srcId="{E182687A-9370-4F17-943C-F4130D50B524}" destId="{4C6A53C7-D671-4A19-B79B-22D33480B60E}" srcOrd="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E355D-8C35-45C6-9518-686B4CEDD01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4FAD4D5F-995C-4F1E-86DE-7E1159FA6392}">
      <dgm:prSet custT="1"/>
      <dgm:spPr/>
      <dgm:t>
        <a:bodyPr/>
        <a:lstStyle/>
        <a:p>
          <a:r>
            <a:rPr lang="en-US" sz="1600" b="0" i="0" dirty="0">
              <a:solidFill>
                <a:schemeClr val="accent2"/>
              </a:solidFill>
              <a:latin typeface="Cambria" pitchFamily="18" charset="0"/>
              <a:ea typeface="Cambria" pitchFamily="18" charset="0"/>
            </a:rPr>
            <a:t>Positive correlation between the Ratings and Reviews= 0.069.</a:t>
          </a:r>
          <a:endParaRPr lang="en-IN" sz="1600" dirty="0">
            <a:solidFill>
              <a:schemeClr val="accent2"/>
            </a:solidFill>
            <a:latin typeface="Cambria" pitchFamily="18" charset="0"/>
            <a:ea typeface="Cambria" pitchFamily="18" charset="0"/>
          </a:endParaRPr>
        </a:p>
      </dgm:t>
    </dgm:pt>
    <dgm:pt modelId="{88A9352C-8095-4EFA-AA45-5EC8A5281F87}" type="parTrans" cxnId="{034E39E9-C043-4699-BC19-40EB339DC798}">
      <dgm:prSet/>
      <dgm:spPr/>
      <dgm:t>
        <a:bodyPr/>
        <a:lstStyle/>
        <a:p>
          <a:endParaRPr lang="en-IN"/>
        </a:p>
      </dgm:t>
    </dgm:pt>
    <dgm:pt modelId="{3540B1D4-8DFE-4472-B0AD-DAB000B72AAA}" type="sibTrans" cxnId="{034E39E9-C043-4699-BC19-40EB339DC798}">
      <dgm:prSet/>
      <dgm:spPr/>
      <dgm:t>
        <a:bodyPr/>
        <a:lstStyle/>
        <a:p>
          <a:endParaRPr lang="en-IN"/>
        </a:p>
      </dgm:t>
    </dgm:pt>
    <dgm:pt modelId="{C5B53D2A-99D8-47EC-A2F3-EFCBCB591573}">
      <dgm:prSet custT="1"/>
      <dgm:spPr/>
      <dgm:t>
        <a:bodyPr/>
        <a:lstStyle/>
        <a:p>
          <a:r>
            <a:rPr lang="en-US" sz="1600" b="0" i="0" dirty="0">
              <a:solidFill>
                <a:schemeClr val="accent2"/>
              </a:solidFill>
              <a:latin typeface="Cambria" pitchFamily="18" charset="0"/>
              <a:ea typeface="Cambria" pitchFamily="18" charset="0"/>
            </a:rPr>
            <a:t>Negative correlation between the Size and Sentiment Polarity = -0.19</a:t>
          </a:r>
          <a:endParaRPr lang="en-IN" sz="1600" dirty="0">
            <a:solidFill>
              <a:schemeClr val="accent2"/>
            </a:solidFill>
            <a:latin typeface="Cambria" pitchFamily="18" charset="0"/>
            <a:ea typeface="Cambria" pitchFamily="18" charset="0"/>
          </a:endParaRPr>
        </a:p>
      </dgm:t>
    </dgm:pt>
    <dgm:pt modelId="{2BA9E7BE-1AD4-49F6-8D28-FCEA7FC4C02A}" type="parTrans" cxnId="{7ABBC3D3-5AB9-4F0B-AF67-841476553CC0}">
      <dgm:prSet/>
      <dgm:spPr/>
      <dgm:t>
        <a:bodyPr/>
        <a:lstStyle/>
        <a:p>
          <a:endParaRPr lang="en-IN"/>
        </a:p>
      </dgm:t>
    </dgm:pt>
    <dgm:pt modelId="{60294CFA-AF1D-44CA-A1BB-FF504D114971}" type="sibTrans" cxnId="{7ABBC3D3-5AB9-4F0B-AF67-841476553CC0}">
      <dgm:prSet/>
      <dgm:spPr/>
      <dgm:t>
        <a:bodyPr/>
        <a:lstStyle/>
        <a:p>
          <a:endParaRPr lang="en-IN"/>
        </a:p>
      </dgm:t>
    </dgm:pt>
    <dgm:pt modelId="{DDD51F8B-6314-43C0-AC04-4AB611A25AB5}">
      <dgm:prSet custT="1"/>
      <dgm:spPr/>
      <dgm:t>
        <a:bodyPr/>
        <a:lstStyle/>
        <a:p>
          <a:r>
            <a:rPr lang="en-US" sz="1600" b="0" i="0" dirty="0">
              <a:solidFill>
                <a:schemeClr val="accent2"/>
              </a:solidFill>
              <a:latin typeface="Cambria" pitchFamily="18" charset="0"/>
              <a:ea typeface="Cambria" pitchFamily="18" charset="0"/>
            </a:rPr>
            <a:t>Negative correlation between the Price and Sentiment subjectivity = </a:t>
          </a:r>
        </a:p>
        <a:p>
          <a:r>
            <a:rPr lang="en-US" sz="1600" b="0" i="0" dirty="0">
              <a:solidFill>
                <a:schemeClr val="accent2"/>
              </a:solidFill>
              <a:latin typeface="Cambria" pitchFamily="18" charset="0"/>
              <a:ea typeface="Cambria" pitchFamily="18" charset="0"/>
            </a:rPr>
            <a:t>-0.00058</a:t>
          </a:r>
          <a:endParaRPr lang="en-IN" sz="1600" dirty="0">
            <a:solidFill>
              <a:schemeClr val="accent2"/>
            </a:solidFill>
            <a:latin typeface="Cambria" pitchFamily="18" charset="0"/>
            <a:ea typeface="Cambria" pitchFamily="18" charset="0"/>
          </a:endParaRPr>
        </a:p>
      </dgm:t>
    </dgm:pt>
    <dgm:pt modelId="{3EBC7BAF-7F06-4A4B-8C76-710CB3FF1FB1}" type="parTrans" cxnId="{64788BF4-EF02-45E6-8E47-728A683F55BC}">
      <dgm:prSet/>
      <dgm:spPr/>
      <dgm:t>
        <a:bodyPr/>
        <a:lstStyle/>
        <a:p>
          <a:endParaRPr lang="en-IN"/>
        </a:p>
      </dgm:t>
    </dgm:pt>
    <dgm:pt modelId="{10D524C2-5C36-4CEB-AC9D-16D33A82E05C}" type="sibTrans" cxnId="{64788BF4-EF02-45E6-8E47-728A683F55BC}">
      <dgm:prSet/>
      <dgm:spPr/>
      <dgm:t>
        <a:bodyPr/>
        <a:lstStyle/>
        <a:p>
          <a:endParaRPr lang="en-IN"/>
        </a:p>
      </dgm:t>
    </dgm:pt>
    <dgm:pt modelId="{E182687A-9370-4F17-943C-F4130D50B524}" type="pres">
      <dgm:prSet presAssocID="{E1EE355D-8C35-45C6-9518-686B4CEDD01E}" presName="linear" presStyleCnt="0">
        <dgm:presLayoutVars>
          <dgm:animLvl val="lvl"/>
          <dgm:resizeHandles val="exact"/>
        </dgm:presLayoutVars>
      </dgm:prSet>
      <dgm:spPr/>
      <dgm:t>
        <a:bodyPr/>
        <a:lstStyle/>
        <a:p>
          <a:endParaRPr lang="en-IN"/>
        </a:p>
      </dgm:t>
    </dgm:pt>
    <dgm:pt modelId="{415B52B6-1FC4-43F2-B2C3-51B9E16FE319}" type="pres">
      <dgm:prSet presAssocID="{4FAD4D5F-995C-4F1E-86DE-7E1159FA6392}" presName="parentText" presStyleLbl="node1" presStyleIdx="0" presStyleCnt="3">
        <dgm:presLayoutVars>
          <dgm:chMax val="0"/>
          <dgm:bulletEnabled val="1"/>
        </dgm:presLayoutVars>
      </dgm:prSet>
      <dgm:spPr/>
      <dgm:t>
        <a:bodyPr/>
        <a:lstStyle/>
        <a:p>
          <a:endParaRPr lang="en-IN"/>
        </a:p>
      </dgm:t>
    </dgm:pt>
    <dgm:pt modelId="{13918246-3BCE-421C-8494-A409822A0F34}" type="pres">
      <dgm:prSet presAssocID="{3540B1D4-8DFE-4472-B0AD-DAB000B72AAA}" presName="spacer" presStyleCnt="0"/>
      <dgm:spPr/>
    </dgm:pt>
    <dgm:pt modelId="{A8430698-DFA3-47DC-9C42-DCDCD17AA10F}" type="pres">
      <dgm:prSet presAssocID="{DDD51F8B-6314-43C0-AC04-4AB611A25AB5}" presName="parentText" presStyleLbl="node1" presStyleIdx="1" presStyleCnt="3">
        <dgm:presLayoutVars>
          <dgm:chMax val="0"/>
          <dgm:bulletEnabled val="1"/>
        </dgm:presLayoutVars>
      </dgm:prSet>
      <dgm:spPr/>
      <dgm:t>
        <a:bodyPr/>
        <a:lstStyle/>
        <a:p>
          <a:endParaRPr lang="en-IN"/>
        </a:p>
      </dgm:t>
    </dgm:pt>
    <dgm:pt modelId="{3EAA288B-8928-43F7-84F6-434A0B57D4C6}" type="pres">
      <dgm:prSet presAssocID="{10D524C2-5C36-4CEB-AC9D-16D33A82E05C}" presName="spacer" presStyleCnt="0"/>
      <dgm:spPr/>
    </dgm:pt>
    <dgm:pt modelId="{4C6A53C7-D671-4A19-B79B-22D33480B60E}" type="pres">
      <dgm:prSet presAssocID="{C5B53D2A-99D8-47EC-A2F3-EFCBCB591573}" presName="parentText" presStyleLbl="node1" presStyleIdx="2" presStyleCnt="3" custLinFactNeighborX="496" custLinFactNeighborY="20774">
        <dgm:presLayoutVars>
          <dgm:chMax val="0"/>
          <dgm:bulletEnabled val="1"/>
        </dgm:presLayoutVars>
      </dgm:prSet>
      <dgm:spPr/>
      <dgm:t>
        <a:bodyPr/>
        <a:lstStyle/>
        <a:p>
          <a:endParaRPr lang="en-IN"/>
        </a:p>
      </dgm:t>
    </dgm:pt>
  </dgm:ptLst>
  <dgm:cxnLst>
    <dgm:cxn modelId="{7ABBC3D3-5AB9-4F0B-AF67-841476553CC0}" srcId="{E1EE355D-8C35-45C6-9518-686B4CEDD01E}" destId="{C5B53D2A-99D8-47EC-A2F3-EFCBCB591573}" srcOrd="2" destOrd="0" parTransId="{2BA9E7BE-1AD4-49F6-8D28-FCEA7FC4C02A}" sibTransId="{60294CFA-AF1D-44CA-A1BB-FF504D114971}"/>
    <dgm:cxn modelId="{81A261F3-2BEB-445E-A699-7F74B5900457}" type="presOf" srcId="{C5B53D2A-99D8-47EC-A2F3-EFCBCB591573}" destId="{4C6A53C7-D671-4A19-B79B-22D33480B60E}" srcOrd="0" destOrd="0" presId="urn:microsoft.com/office/officeart/2005/8/layout/vList2"/>
    <dgm:cxn modelId="{823A3845-AF56-4ABC-9C46-EFC6A525D39E}" type="presOf" srcId="{DDD51F8B-6314-43C0-AC04-4AB611A25AB5}" destId="{A8430698-DFA3-47DC-9C42-DCDCD17AA10F}" srcOrd="0" destOrd="0" presId="urn:microsoft.com/office/officeart/2005/8/layout/vList2"/>
    <dgm:cxn modelId="{034E39E9-C043-4699-BC19-40EB339DC798}" srcId="{E1EE355D-8C35-45C6-9518-686B4CEDD01E}" destId="{4FAD4D5F-995C-4F1E-86DE-7E1159FA6392}" srcOrd="0" destOrd="0" parTransId="{88A9352C-8095-4EFA-AA45-5EC8A5281F87}" sibTransId="{3540B1D4-8DFE-4472-B0AD-DAB000B72AAA}"/>
    <dgm:cxn modelId="{55F92BE3-B6DB-470A-8344-7460B7F9707D}" type="presOf" srcId="{E1EE355D-8C35-45C6-9518-686B4CEDD01E}" destId="{E182687A-9370-4F17-943C-F4130D50B524}" srcOrd="0" destOrd="0" presId="urn:microsoft.com/office/officeart/2005/8/layout/vList2"/>
    <dgm:cxn modelId="{64788BF4-EF02-45E6-8E47-728A683F55BC}" srcId="{E1EE355D-8C35-45C6-9518-686B4CEDD01E}" destId="{DDD51F8B-6314-43C0-AC04-4AB611A25AB5}" srcOrd="1" destOrd="0" parTransId="{3EBC7BAF-7F06-4A4B-8C76-710CB3FF1FB1}" sibTransId="{10D524C2-5C36-4CEB-AC9D-16D33A82E05C}"/>
    <dgm:cxn modelId="{7CF1D33B-ECDB-4487-BDE7-46581EEC6A14}" type="presOf" srcId="{4FAD4D5F-995C-4F1E-86DE-7E1159FA6392}" destId="{415B52B6-1FC4-43F2-B2C3-51B9E16FE319}" srcOrd="0" destOrd="0" presId="urn:microsoft.com/office/officeart/2005/8/layout/vList2"/>
    <dgm:cxn modelId="{96D5D2E6-A591-4815-B954-95452AF46850}" type="presParOf" srcId="{E182687A-9370-4F17-943C-F4130D50B524}" destId="{415B52B6-1FC4-43F2-B2C3-51B9E16FE319}" srcOrd="0" destOrd="0" presId="urn:microsoft.com/office/officeart/2005/8/layout/vList2"/>
    <dgm:cxn modelId="{143DCEF7-B42E-4345-A518-8F52357C97B6}" type="presParOf" srcId="{E182687A-9370-4F17-943C-F4130D50B524}" destId="{13918246-3BCE-421C-8494-A409822A0F34}" srcOrd="1" destOrd="0" presId="urn:microsoft.com/office/officeart/2005/8/layout/vList2"/>
    <dgm:cxn modelId="{E472602E-C4A7-4996-8A9A-42CEBCAB50A3}" type="presParOf" srcId="{E182687A-9370-4F17-943C-F4130D50B524}" destId="{A8430698-DFA3-47DC-9C42-DCDCD17AA10F}" srcOrd="2" destOrd="0" presId="urn:microsoft.com/office/officeart/2005/8/layout/vList2"/>
    <dgm:cxn modelId="{973AE407-3147-4627-ADD3-7E462D02BC0E}" type="presParOf" srcId="{E182687A-9370-4F17-943C-F4130D50B524}" destId="{3EAA288B-8928-43F7-84F6-434A0B57D4C6}" srcOrd="3" destOrd="0" presId="urn:microsoft.com/office/officeart/2005/8/layout/vList2"/>
    <dgm:cxn modelId="{3AB14BDC-EF08-4E73-AA26-8DC4559AA6B1}" type="presParOf" srcId="{E182687A-9370-4F17-943C-F4130D50B524}" destId="{4C6A53C7-D671-4A19-B79B-22D33480B60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914708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049963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26243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409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66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438" y="135164"/>
            <a:ext cx="5111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452496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553C8E-E208-4106-8E8F-B9CFC39C8BCF}"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44921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2553C8E-E208-4106-8E8F-B9CFC39C8BCF}"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828320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2553C8E-E208-4106-8E8F-B9CFC39C8BCF}" type="datetimeFigureOut">
              <a:rPr lang="en-IN" smtClean="0"/>
              <a:t>10-07-2023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328272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2553C8E-E208-4106-8E8F-B9CFC39C8BCF}" type="datetimeFigureOut">
              <a:rPr lang="en-IN" smtClean="0"/>
              <a:t>10-07-2023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311820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53C8E-E208-4106-8E8F-B9CFC39C8BCF}" type="datetimeFigureOut">
              <a:rPr lang="en-IN" smtClean="0"/>
              <a:t>10-07-2023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75066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53C8E-E208-4106-8E8F-B9CFC39C8BCF}"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0315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53C8E-E208-4106-8E8F-B9CFC39C8BCF}"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178154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553C8E-E208-4106-8E8F-B9CFC39C8BCF}" type="datetimeFigureOut">
              <a:rPr lang="en-IN" smtClean="0"/>
              <a:t>10-07-2023</a:t>
            </a:fld>
            <a:endParaRPr lang="en-IN"/>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14257400"/>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7.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5" name="Text 3"/>
          <p:cNvSpPr/>
          <p:nvPr/>
        </p:nvSpPr>
        <p:spPr>
          <a:xfrm>
            <a:off x="4056690" y="2418402"/>
            <a:ext cx="98599" cy="268728"/>
          </a:xfrm>
          <a:prstGeom prst="rect">
            <a:avLst/>
          </a:prstGeom>
          <a:noFill/>
          <a:ln/>
        </p:spPr>
        <p:txBody>
          <a:bodyPr wrap="none" lIns="57150" tIns="28575" rIns="57150" bIns="28575" rtlCol="0" anchor="t"/>
          <a:lstStyle/>
          <a:p>
            <a:pPr algn="ctr">
              <a:lnSpc>
                <a:spcPts val="2132"/>
              </a:lnSpc>
            </a:pPr>
            <a:endParaRPr lang="en-US" sz="1600" dirty="0"/>
          </a:p>
        </p:txBody>
      </p:sp>
      <p:sp>
        <p:nvSpPr>
          <p:cNvPr id="8" name="object 2"/>
          <p:cNvSpPr/>
          <p:nvPr/>
        </p:nvSpPr>
        <p:spPr>
          <a:xfrm>
            <a:off x="3894400" y="619300"/>
            <a:ext cx="5588142" cy="3426145"/>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9" name="object 3"/>
          <p:cNvSpPr txBox="1">
            <a:spLocks/>
          </p:cNvSpPr>
          <p:nvPr/>
        </p:nvSpPr>
        <p:spPr>
          <a:xfrm>
            <a:off x="3555362" y="900221"/>
            <a:ext cx="5372135" cy="2598147"/>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CC0000"/>
              </a:buClr>
              <a:buSzPts val="4200"/>
              <a:buFont typeface="Montserrat"/>
              <a:buNone/>
            </a:pPr>
            <a:r>
              <a:rPr lang="en-US" sz="4800" b="1" dirty="0" smtClean="0">
                <a:solidFill>
                  <a:srgbClr val="C00000"/>
                </a:solidFill>
                <a:latin typeface="Cambria" pitchFamily="18" charset="0"/>
                <a:ea typeface="Cambria" pitchFamily="18" charset="0"/>
                <a:cs typeface="Montserrat"/>
                <a:sym typeface="Montserrat"/>
              </a:rPr>
              <a:t>Capstone Project</a:t>
            </a:r>
          </a:p>
          <a:p>
            <a:pPr algn="just"/>
            <a:endParaRPr lang="en-US" sz="4000" b="1" dirty="0">
              <a:solidFill>
                <a:srgbClr val="C00000"/>
              </a:solidFill>
              <a:latin typeface="Cambria" pitchFamily="18" charset="0"/>
              <a:ea typeface="Cambria" pitchFamily="18" charset="0"/>
              <a:sym typeface="Montserrat"/>
            </a:endParaRPr>
          </a:p>
          <a:p>
            <a:pPr algn="just"/>
            <a:r>
              <a:rPr lang="en-US" sz="4000" b="1" dirty="0" smtClean="0">
                <a:solidFill>
                  <a:schemeClr val="tx1"/>
                </a:solidFill>
                <a:latin typeface="Cambria" pitchFamily="18" charset="0"/>
                <a:ea typeface="Cambria" pitchFamily="18" charset="0"/>
              </a:rPr>
              <a:t>Google Play Store App Review Analysis</a:t>
            </a:r>
            <a:endParaRPr lang="en-US" sz="4000" b="1" dirty="0">
              <a:solidFill>
                <a:schemeClr val="tx1"/>
              </a:solidFill>
              <a:latin typeface="Cambria" pitchFamily="18" charset="0"/>
              <a:ea typeface="Cambria" pitchFamily="18" charset="0"/>
            </a:endParaRPr>
          </a:p>
        </p:txBody>
      </p:sp>
      <p:sp>
        <p:nvSpPr>
          <p:cNvPr id="11" name="object 7"/>
          <p:cNvSpPr txBox="1"/>
          <p:nvPr/>
        </p:nvSpPr>
        <p:spPr>
          <a:xfrm>
            <a:off x="5085794" y="3848251"/>
            <a:ext cx="4116253" cy="1146468"/>
          </a:xfrm>
          <a:prstGeom prst="rect">
            <a:avLst/>
          </a:prstGeom>
        </p:spPr>
        <p:txBody>
          <a:bodyPr vert="horz" wrap="square" lIns="0" tIns="12700" rIns="0" bIns="0" rtlCol="0">
            <a:spAutoFit/>
          </a:bodyPr>
          <a:lstStyle/>
          <a:p>
            <a:pPr algn="ctr">
              <a:lnSpc>
                <a:spcPct val="100000"/>
              </a:lnSpc>
              <a:spcBef>
                <a:spcPts val="100"/>
              </a:spcBef>
            </a:pPr>
            <a:r>
              <a:rPr lang="en-US" sz="2400" b="1" spc="-60" dirty="0" smtClean="0">
                <a:solidFill>
                  <a:srgbClr val="C00000"/>
                </a:solidFill>
                <a:latin typeface="Cambria" pitchFamily="18" charset="0"/>
                <a:ea typeface="Cambria" pitchFamily="18" charset="0"/>
                <a:cs typeface="Verdana"/>
              </a:rPr>
              <a:t>By</a:t>
            </a:r>
          </a:p>
          <a:p>
            <a:pPr algn="ctr">
              <a:lnSpc>
                <a:spcPct val="100000"/>
              </a:lnSpc>
              <a:spcBef>
                <a:spcPts val="100"/>
              </a:spcBef>
            </a:pPr>
            <a:r>
              <a:rPr lang="en-US" sz="2400" b="1" spc="-60" dirty="0" err="1" smtClean="0">
                <a:solidFill>
                  <a:schemeClr val="tx1"/>
                </a:solidFill>
                <a:latin typeface="Cambria" pitchFamily="18" charset="0"/>
                <a:ea typeface="Cambria" pitchFamily="18" charset="0"/>
                <a:cs typeface="Verdana"/>
              </a:rPr>
              <a:t>Vibhuti</a:t>
            </a:r>
            <a:r>
              <a:rPr lang="en-US" sz="2400" b="1" spc="-60" dirty="0" smtClean="0">
                <a:solidFill>
                  <a:schemeClr val="tx1"/>
                </a:solidFill>
                <a:latin typeface="Cambria" pitchFamily="18" charset="0"/>
                <a:ea typeface="Cambria" pitchFamily="18" charset="0"/>
                <a:cs typeface="Verdana"/>
              </a:rPr>
              <a:t> Gupta</a:t>
            </a:r>
          </a:p>
          <a:p>
            <a:pPr algn="ctr">
              <a:lnSpc>
                <a:spcPct val="100000"/>
              </a:lnSpc>
              <a:spcBef>
                <a:spcPts val="100"/>
              </a:spcBef>
            </a:pPr>
            <a:r>
              <a:rPr lang="en-US" sz="2400" b="1" spc="-60" dirty="0" err="1" smtClean="0">
                <a:solidFill>
                  <a:schemeClr val="tx1"/>
                </a:solidFill>
                <a:latin typeface="Cambria" pitchFamily="18" charset="0"/>
                <a:ea typeface="Cambria" pitchFamily="18" charset="0"/>
                <a:cs typeface="Verdana"/>
              </a:rPr>
              <a:t>Rudraashish</a:t>
            </a:r>
            <a:r>
              <a:rPr lang="en-US" sz="2400" b="1" spc="-60" dirty="0" smtClean="0">
                <a:solidFill>
                  <a:schemeClr val="tx1"/>
                </a:solidFill>
                <a:latin typeface="Cambria" pitchFamily="18" charset="0"/>
                <a:ea typeface="Cambria" pitchFamily="18" charset="0"/>
                <a:cs typeface="Verdana"/>
              </a:rPr>
              <a:t> </a:t>
            </a:r>
            <a:r>
              <a:rPr lang="en-US" sz="2400" b="1" spc="-60" dirty="0" err="1" smtClean="0">
                <a:solidFill>
                  <a:schemeClr val="tx1"/>
                </a:solidFill>
                <a:latin typeface="Cambria" pitchFamily="18" charset="0"/>
                <a:ea typeface="Cambria" pitchFamily="18" charset="0"/>
                <a:cs typeface="Verdana"/>
              </a:rPr>
              <a:t>Sen</a:t>
            </a:r>
            <a:r>
              <a:rPr lang="en-US" sz="2400" b="1" spc="-60" dirty="0" smtClean="0">
                <a:solidFill>
                  <a:schemeClr val="tx1"/>
                </a:solidFill>
                <a:latin typeface="Cambria" pitchFamily="18" charset="0"/>
                <a:ea typeface="Cambria" pitchFamily="18" charset="0"/>
                <a:cs typeface="Verdana"/>
              </a:rPr>
              <a:t> Gupta</a:t>
            </a:r>
            <a:endParaRPr lang="en-US" sz="2400" dirty="0">
              <a:solidFill>
                <a:schemeClr val="tx1"/>
              </a:solidFill>
              <a:latin typeface="Cambria" pitchFamily="18" charset="0"/>
              <a:ea typeface="Cambria" pitchFamily="18" charset="0"/>
              <a:cs typeface="Verdana"/>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842" y="135962"/>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 1" descr="preencoded.png"/>
          <p:cNvPicPr>
            <a:picLocks noChangeAspect="1"/>
          </p:cNvPicPr>
          <p:nvPr/>
        </p:nvPicPr>
        <p:blipFill>
          <a:blip r:embed="rId4"/>
          <a:stretch>
            <a:fillRect/>
          </a:stretch>
        </p:blipFill>
        <p:spPr>
          <a:xfrm>
            <a:off x="0" y="0"/>
            <a:ext cx="3352800" cy="5143500"/>
          </a:xfrm>
          <a:prstGeom prst="rect">
            <a:avLst/>
          </a:prstGeom>
        </p:spPr>
      </p:pic>
    </p:spTree>
    <p:extLst>
      <p:ext uri="{BB962C8B-B14F-4D97-AF65-F5344CB8AC3E}">
        <p14:creationId xmlns:p14="http://schemas.microsoft.com/office/powerpoint/2010/main" val="331053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985198" y="252102"/>
            <a:ext cx="6473874" cy="448003"/>
          </a:xfrm>
          <a:prstGeom prst="rect">
            <a:avLst/>
          </a:prstGeom>
          <a:noFill/>
          <a:ln/>
        </p:spPr>
        <p:txBody>
          <a:bodyPr wrap="none" lIns="57150" tIns="28575" rIns="57150" bIns="28575" rtlCol="0" anchor="t"/>
          <a:lstStyle/>
          <a:p>
            <a:pPr>
              <a:lnSpc>
                <a:spcPts val="3554"/>
              </a:lnSpc>
            </a:pPr>
            <a:r>
              <a:rPr lang="en-US" sz="2700" b="1" spc="-82" dirty="0">
                <a:solidFill>
                  <a:srgbClr val="FFFFFF"/>
                </a:solidFill>
                <a:latin typeface="Cambria" pitchFamily="18" charset="0"/>
                <a:ea typeface="Cambria" pitchFamily="18" charset="0"/>
                <a:cs typeface="Inter" pitchFamily="34" charset="-120"/>
              </a:rPr>
              <a:t>Descriptive Statistics and Visualizations</a:t>
            </a:r>
            <a:endParaRPr lang="en-US" sz="2700" dirty="0">
              <a:latin typeface="Cambria" pitchFamily="18" charset="0"/>
              <a:ea typeface="Cambria" pitchFamily="18" charset="0"/>
            </a:endParaRPr>
          </a:p>
        </p:txBody>
      </p:sp>
      <p:sp>
        <p:nvSpPr>
          <p:cNvPr id="5" name="Shape 3"/>
          <p:cNvSpPr/>
          <p:nvPr/>
        </p:nvSpPr>
        <p:spPr>
          <a:xfrm>
            <a:off x="520749" y="1482291"/>
            <a:ext cx="2608288" cy="1625293"/>
          </a:xfrm>
          <a:prstGeom prst="roundRect">
            <a:avLst>
              <a:gd name="adj" fmla="val 2110"/>
            </a:avLst>
          </a:prstGeom>
          <a:solidFill>
            <a:schemeClr val="accent1">
              <a:lumMod val="60000"/>
              <a:lumOff val="40000"/>
            </a:schemeClr>
          </a:solidFill>
          <a:ln w="7620">
            <a:solidFill>
              <a:srgbClr val="140099"/>
            </a:solidFill>
            <a:prstDash val="solid"/>
          </a:ln>
        </p:spPr>
      </p:sp>
      <p:sp>
        <p:nvSpPr>
          <p:cNvPr id="6" name="Text 4"/>
          <p:cNvSpPr/>
          <p:nvPr/>
        </p:nvSpPr>
        <p:spPr>
          <a:xfrm>
            <a:off x="664369" y="1624852"/>
            <a:ext cx="1487016" cy="223964"/>
          </a:xfrm>
          <a:prstGeom prst="rect">
            <a:avLst/>
          </a:prstGeom>
          <a:noFill/>
          <a:ln/>
        </p:spPr>
        <p:txBody>
          <a:bodyPr wrap="none" lIns="57150" tIns="28575" rIns="57150" bIns="28575" rtlCol="0" anchor="t"/>
          <a:lstStyle/>
          <a:p>
            <a:pPr>
              <a:lnSpc>
                <a:spcPts val="1777"/>
              </a:lnSpc>
            </a:pPr>
            <a:r>
              <a:rPr lang="en-US" sz="1800" b="1" spc="-41" dirty="0">
                <a:solidFill>
                  <a:schemeClr val="bg1"/>
                </a:solidFill>
                <a:latin typeface="Cambria" pitchFamily="18" charset="0"/>
                <a:ea typeface="Cambria" pitchFamily="18" charset="0"/>
                <a:cs typeface="Inter" pitchFamily="34" charset="-120"/>
              </a:rPr>
              <a:t>Rating Distribution</a:t>
            </a:r>
            <a:endParaRPr lang="en-US" sz="1800" dirty="0">
              <a:solidFill>
                <a:schemeClr val="bg1"/>
              </a:solidFill>
              <a:latin typeface="Cambria" pitchFamily="18" charset="0"/>
              <a:ea typeface="Cambria" pitchFamily="18" charset="0"/>
            </a:endParaRPr>
          </a:p>
        </p:txBody>
      </p:sp>
      <p:sp>
        <p:nvSpPr>
          <p:cNvPr id="7" name="Text 5"/>
          <p:cNvSpPr/>
          <p:nvPr/>
        </p:nvSpPr>
        <p:spPr>
          <a:xfrm>
            <a:off x="664377" y="1972838"/>
            <a:ext cx="2321049" cy="744135"/>
          </a:xfrm>
          <a:prstGeom prst="rect">
            <a:avLst/>
          </a:prstGeom>
          <a:noFill/>
          <a:ln/>
        </p:spPr>
        <p:txBody>
          <a:bodyPr wrap="square" lIns="57150" tIns="28575" rIns="57150" bIns="28575" rtlCol="0" anchor="t"/>
          <a:lstStyle/>
          <a:p>
            <a:pPr>
              <a:lnSpc>
                <a:spcPts val="1968"/>
              </a:lnSpc>
            </a:pPr>
            <a:r>
              <a:rPr lang="en-US" sz="1600" spc="-22" dirty="0">
                <a:solidFill>
                  <a:schemeClr val="bg1"/>
                </a:solidFill>
                <a:latin typeface="Cambria" pitchFamily="18" charset="0"/>
                <a:ea typeface="Cambria" pitchFamily="18" charset="0"/>
                <a:cs typeface="Inter" pitchFamily="34" charset="-120"/>
              </a:rPr>
              <a:t>We found that the majority of apps in the store have a rating between 3 and 4.5 stars.</a:t>
            </a:r>
            <a:endParaRPr lang="en-US" sz="1600" dirty="0">
              <a:solidFill>
                <a:schemeClr val="bg1"/>
              </a:solidFill>
              <a:latin typeface="Cambria" pitchFamily="18" charset="0"/>
              <a:ea typeface="Cambria" pitchFamily="18" charset="0"/>
            </a:endParaRPr>
          </a:p>
        </p:txBody>
      </p:sp>
      <p:sp>
        <p:nvSpPr>
          <p:cNvPr id="8" name="Shape 6"/>
          <p:cNvSpPr/>
          <p:nvPr/>
        </p:nvSpPr>
        <p:spPr>
          <a:xfrm>
            <a:off x="3267894" y="1482291"/>
            <a:ext cx="2608288" cy="1625293"/>
          </a:xfrm>
          <a:prstGeom prst="roundRect">
            <a:avLst>
              <a:gd name="adj" fmla="val 2110"/>
            </a:avLst>
          </a:prstGeom>
          <a:solidFill>
            <a:schemeClr val="accent1">
              <a:lumMod val="60000"/>
              <a:lumOff val="40000"/>
            </a:schemeClr>
          </a:solidFill>
          <a:ln w="7620">
            <a:solidFill>
              <a:srgbClr val="140099"/>
            </a:solidFill>
            <a:prstDash val="solid"/>
          </a:ln>
        </p:spPr>
      </p:sp>
      <p:sp>
        <p:nvSpPr>
          <p:cNvPr id="9" name="Text 7"/>
          <p:cNvSpPr/>
          <p:nvPr/>
        </p:nvSpPr>
        <p:spPr>
          <a:xfrm>
            <a:off x="3411520" y="1569642"/>
            <a:ext cx="1586583" cy="223964"/>
          </a:xfrm>
          <a:prstGeom prst="rect">
            <a:avLst/>
          </a:prstGeom>
          <a:noFill/>
          <a:ln/>
        </p:spPr>
        <p:txBody>
          <a:bodyPr wrap="none" lIns="57150" tIns="28575" rIns="57150" bIns="28575" rtlCol="0" anchor="t"/>
          <a:lstStyle/>
          <a:p>
            <a:pPr>
              <a:lnSpc>
                <a:spcPts val="1777"/>
              </a:lnSpc>
            </a:pPr>
            <a:r>
              <a:rPr lang="en-US" sz="1800" b="1" spc="-41" dirty="0">
                <a:solidFill>
                  <a:schemeClr val="bg1"/>
                </a:solidFill>
                <a:latin typeface="Cambria" pitchFamily="18" charset="0"/>
                <a:ea typeface="Cambria" pitchFamily="18" charset="0"/>
                <a:cs typeface="Inter" pitchFamily="34" charset="-120"/>
              </a:rPr>
              <a:t>Installs by Category</a:t>
            </a:r>
            <a:endParaRPr lang="en-US" sz="1800" dirty="0">
              <a:solidFill>
                <a:schemeClr val="bg1"/>
              </a:solidFill>
              <a:latin typeface="Cambria" pitchFamily="18" charset="0"/>
              <a:ea typeface="Cambria" pitchFamily="18" charset="0"/>
            </a:endParaRPr>
          </a:p>
        </p:txBody>
      </p:sp>
      <p:sp>
        <p:nvSpPr>
          <p:cNvPr id="10" name="Text 8"/>
          <p:cNvSpPr/>
          <p:nvPr/>
        </p:nvSpPr>
        <p:spPr>
          <a:xfrm>
            <a:off x="3411519" y="1779092"/>
            <a:ext cx="2263567" cy="387491"/>
          </a:xfrm>
          <a:prstGeom prst="rect">
            <a:avLst/>
          </a:prstGeom>
          <a:noFill/>
          <a:ln/>
        </p:spPr>
        <p:txBody>
          <a:bodyPr wrap="square" lIns="57150" tIns="28575" rIns="57150" bIns="28575" rtlCol="0" anchor="t"/>
          <a:lstStyle/>
          <a:p>
            <a:pPr>
              <a:lnSpc>
                <a:spcPts val="1968"/>
              </a:lnSpc>
            </a:pPr>
            <a:r>
              <a:rPr lang="en-US" spc="-22" dirty="0">
                <a:solidFill>
                  <a:schemeClr val="bg1"/>
                </a:solidFill>
                <a:latin typeface="Cambria" pitchFamily="18" charset="0"/>
                <a:ea typeface="Cambria" pitchFamily="18" charset="0"/>
                <a:cs typeface="Inter" pitchFamily="34" charset="-120"/>
              </a:rPr>
              <a:t>We discovered that gaming apps have the highest number of installs, followed </a:t>
            </a:r>
            <a:r>
              <a:rPr lang="en-US" spc="-22" dirty="0" smtClean="0">
                <a:solidFill>
                  <a:schemeClr val="bg1"/>
                </a:solidFill>
                <a:latin typeface="Cambria" pitchFamily="18" charset="0"/>
                <a:ea typeface="Cambria" pitchFamily="18" charset="0"/>
                <a:cs typeface="Inter" pitchFamily="34" charset="-120"/>
              </a:rPr>
              <a:t>by entertainment </a:t>
            </a:r>
            <a:r>
              <a:rPr lang="en-US" spc="-22" dirty="0">
                <a:solidFill>
                  <a:schemeClr val="bg1"/>
                </a:solidFill>
                <a:latin typeface="Cambria" pitchFamily="18" charset="0"/>
                <a:ea typeface="Cambria" pitchFamily="18" charset="0"/>
                <a:cs typeface="Inter" pitchFamily="34" charset="-120"/>
              </a:rPr>
              <a:t>and productivity apps.</a:t>
            </a:r>
            <a:endParaRPr lang="en-US" dirty="0">
              <a:solidFill>
                <a:schemeClr val="bg1"/>
              </a:solidFill>
              <a:latin typeface="Cambria" pitchFamily="18" charset="0"/>
              <a:ea typeface="Cambria" pitchFamily="18" charset="0"/>
            </a:endParaRPr>
          </a:p>
        </p:txBody>
      </p:sp>
      <p:sp>
        <p:nvSpPr>
          <p:cNvPr id="11" name="Shape 9"/>
          <p:cNvSpPr/>
          <p:nvPr/>
        </p:nvSpPr>
        <p:spPr>
          <a:xfrm>
            <a:off x="6015037" y="1482291"/>
            <a:ext cx="2608288" cy="1625293"/>
          </a:xfrm>
          <a:prstGeom prst="roundRect">
            <a:avLst>
              <a:gd name="adj" fmla="val 2110"/>
            </a:avLst>
          </a:prstGeom>
          <a:solidFill>
            <a:schemeClr val="accent1">
              <a:lumMod val="60000"/>
              <a:lumOff val="40000"/>
            </a:schemeClr>
          </a:solidFill>
          <a:ln w="7620">
            <a:solidFill>
              <a:srgbClr val="140099"/>
            </a:solidFill>
            <a:prstDash val="solid"/>
          </a:ln>
        </p:spPr>
      </p:sp>
      <p:sp>
        <p:nvSpPr>
          <p:cNvPr id="12" name="Text 10"/>
          <p:cNvSpPr/>
          <p:nvPr/>
        </p:nvSpPr>
        <p:spPr>
          <a:xfrm>
            <a:off x="6158665" y="1624852"/>
            <a:ext cx="1388715" cy="223964"/>
          </a:xfrm>
          <a:prstGeom prst="rect">
            <a:avLst/>
          </a:prstGeom>
          <a:noFill/>
          <a:ln/>
        </p:spPr>
        <p:txBody>
          <a:bodyPr wrap="none" lIns="57150" tIns="28575" rIns="57150" bIns="28575" rtlCol="0" anchor="t"/>
          <a:lstStyle/>
          <a:p>
            <a:pPr>
              <a:lnSpc>
                <a:spcPts val="1777"/>
              </a:lnSpc>
            </a:pPr>
            <a:r>
              <a:rPr lang="en-US" sz="1800" b="1" spc="-41" dirty="0">
                <a:solidFill>
                  <a:schemeClr val="bg1"/>
                </a:solidFill>
                <a:latin typeface="Cambria" pitchFamily="18" charset="0"/>
                <a:ea typeface="Cambria" pitchFamily="18" charset="0"/>
                <a:cs typeface="Inter" pitchFamily="34" charset="-120"/>
              </a:rPr>
              <a:t>App Size</a:t>
            </a:r>
            <a:endParaRPr lang="en-US" sz="1800" dirty="0">
              <a:solidFill>
                <a:schemeClr val="bg1"/>
              </a:solidFill>
              <a:latin typeface="Cambria" pitchFamily="18" charset="0"/>
              <a:ea typeface="Cambria" pitchFamily="18" charset="0"/>
            </a:endParaRPr>
          </a:p>
        </p:txBody>
      </p:sp>
      <p:sp>
        <p:nvSpPr>
          <p:cNvPr id="13" name="Text 11"/>
          <p:cNvSpPr/>
          <p:nvPr/>
        </p:nvSpPr>
        <p:spPr>
          <a:xfrm>
            <a:off x="6158665" y="1972837"/>
            <a:ext cx="2321049" cy="992180"/>
          </a:xfrm>
          <a:prstGeom prst="rect">
            <a:avLst/>
          </a:prstGeom>
          <a:noFill/>
          <a:ln/>
        </p:spPr>
        <p:txBody>
          <a:bodyPr wrap="square" lIns="57150" tIns="28575" rIns="57150" bIns="28575" rtlCol="0" anchor="t"/>
          <a:lstStyle/>
          <a:p>
            <a:pPr>
              <a:lnSpc>
                <a:spcPts val="1968"/>
              </a:lnSpc>
            </a:pPr>
            <a:r>
              <a:rPr lang="en-US" spc="-22" dirty="0">
                <a:solidFill>
                  <a:schemeClr val="bg1"/>
                </a:solidFill>
                <a:latin typeface="Cambria" pitchFamily="18" charset="0"/>
                <a:ea typeface="Cambria" pitchFamily="18" charset="0"/>
                <a:cs typeface="Inter" pitchFamily="34" charset="-120"/>
              </a:rPr>
              <a:t>We identified that the median app size is around 20MB and that games tend to be larger than other types of apps.</a:t>
            </a:r>
            <a:endParaRPr lang="en-US" dirty="0">
              <a:solidFill>
                <a:schemeClr val="bg1"/>
              </a:solidFill>
              <a:latin typeface="Cambria" pitchFamily="18" charset="0"/>
              <a:ea typeface="Cambria" pitchFamily="18" charset="0"/>
            </a:endParaRPr>
          </a:p>
        </p:txBody>
      </p:sp>
      <p:sp>
        <p:nvSpPr>
          <p:cNvPr id="14" name="Shape 12"/>
          <p:cNvSpPr/>
          <p:nvPr/>
        </p:nvSpPr>
        <p:spPr>
          <a:xfrm>
            <a:off x="520758" y="3245417"/>
            <a:ext cx="8102501" cy="1129203"/>
          </a:xfrm>
          <a:prstGeom prst="roundRect">
            <a:avLst>
              <a:gd name="adj" fmla="val 3037"/>
            </a:avLst>
          </a:prstGeom>
          <a:solidFill>
            <a:schemeClr val="accent1">
              <a:lumMod val="60000"/>
              <a:lumOff val="40000"/>
            </a:schemeClr>
          </a:solidFill>
          <a:ln w="7620">
            <a:solidFill>
              <a:srgbClr val="140099"/>
            </a:solidFill>
            <a:prstDash val="solid"/>
          </a:ln>
        </p:spPr>
      </p:sp>
      <p:sp>
        <p:nvSpPr>
          <p:cNvPr id="15" name="Text 13"/>
          <p:cNvSpPr/>
          <p:nvPr/>
        </p:nvSpPr>
        <p:spPr>
          <a:xfrm>
            <a:off x="664377" y="3387982"/>
            <a:ext cx="2212553" cy="223964"/>
          </a:xfrm>
          <a:prstGeom prst="rect">
            <a:avLst/>
          </a:prstGeom>
          <a:noFill/>
          <a:ln/>
        </p:spPr>
        <p:txBody>
          <a:bodyPr wrap="none" lIns="57150" tIns="28575" rIns="57150" bIns="28575" rtlCol="0" anchor="t"/>
          <a:lstStyle/>
          <a:p>
            <a:pPr>
              <a:lnSpc>
                <a:spcPts val="1777"/>
              </a:lnSpc>
            </a:pPr>
            <a:r>
              <a:rPr lang="en-US" sz="2000" b="1" spc="-41" dirty="0">
                <a:solidFill>
                  <a:schemeClr val="bg1"/>
                </a:solidFill>
                <a:latin typeface="Cambria" pitchFamily="18" charset="0"/>
                <a:ea typeface="Cambria" pitchFamily="18" charset="0"/>
                <a:cs typeface="Inter" pitchFamily="34" charset="-120"/>
              </a:rPr>
              <a:t>User Review Text Sentiment</a:t>
            </a:r>
            <a:endParaRPr lang="en-US" sz="2000" dirty="0">
              <a:solidFill>
                <a:schemeClr val="bg1"/>
              </a:solidFill>
              <a:latin typeface="Cambria" pitchFamily="18" charset="0"/>
              <a:ea typeface="Cambria" pitchFamily="18" charset="0"/>
            </a:endParaRPr>
          </a:p>
        </p:txBody>
      </p:sp>
      <p:sp>
        <p:nvSpPr>
          <p:cNvPr id="16" name="Text 14"/>
          <p:cNvSpPr/>
          <p:nvPr/>
        </p:nvSpPr>
        <p:spPr>
          <a:xfrm>
            <a:off x="664377" y="3735966"/>
            <a:ext cx="7815263" cy="496090"/>
          </a:xfrm>
          <a:prstGeom prst="rect">
            <a:avLst/>
          </a:prstGeom>
          <a:noFill/>
          <a:ln/>
        </p:spPr>
        <p:txBody>
          <a:bodyPr wrap="square" lIns="57150" tIns="28575" rIns="57150" bIns="28575" rtlCol="0" anchor="t"/>
          <a:lstStyle/>
          <a:p>
            <a:pPr>
              <a:lnSpc>
                <a:spcPts val="1968"/>
              </a:lnSpc>
            </a:pPr>
            <a:r>
              <a:rPr lang="en-US" sz="1600" spc="-22" dirty="0">
                <a:solidFill>
                  <a:schemeClr val="bg1"/>
                </a:solidFill>
                <a:latin typeface="Cambria" pitchFamily="18" charset="0"/>
                <a:ea typeface="Cambria" pitchFamily="18" charset="0"/>
                <a:cs typeface="Inter" pitchFamily="34" charset="-120"/>
              </a:rPr>
              <a:t>We used natural language processing techniques to analyze user reviews and found that the majority of reviews have a positive sentiment.</a:t>
            </a:r>
            <a:endParaRPr lang="en-US" sz="1600" dirty="0">
              <a:solidFill>
                <a:schemeClr val="bg1"/>
              </a:solidFill>
              <a:latin typeface="Cambria" pitchFamily="18" charset="0"/>
              <a:ea typeface="Cambria" pitchFamily="18"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101" y="102414"/>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object 11">
            <a:extLst>
              <a:ext uri="{FF2B5EF4-FFF2-40B4-BE49-F238E27FC236}">
                <a16:creationId xmlns:a16="http://schemas.microsoft.com/office/drawing/2014/main" xmlns="" id="{E0342FAC-C208-72B7-F6A7-CDBF60DE8F66}"/>
              </a:ext>
            </a:extLst>
          </p:cNvPr>
          <p:cNvGrpSpPr/>
          <p:nvPr/>
        </p:nvGrpSpPr>
        <p:grpSpPr>
          <a:xfrm>
            <a:off x="314965" y="231373"/>
            <a:ext cx="599441" cy="578672"/>
            <a:chOff x="478536" y="263652"/>
            <a:chExt cx="809625" cy="809625"/>
          </a:xfrm>
        </p:grpSpPr>
        <p:sp>
          <p:nvSpPr>
            <p:cNvPr id="19"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20"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74044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13;p20">
            <a:extLst>
              <a:ext uri="{FF2B5EF4-FFF2-40B4-BE49-F238E27FC236}">
                <a16:creationId xmlns="" xmlns:a16="http://schemas.microsoft.com/office/drawing/2014/main" id="{C1C1346A-610C-090B-3431-A2168219D6A6}"/>
              </a:ext>
            </a:extLst>
          </p:cNvPr>
          <p:cNvGrpSpPr/>
          <p:nvPr/>
        </p:nvGrpSpPr>
        <p:grpSpPr>
          <a:xfrm rot="-392">
            <a:off x="3353006" y="1105492"/>
            <a:ext cx="2433951" cy="2481671"/>
            <a:chOff x="3182953" y="1184194"/>
            <a:chExt cx="2778800" cy="2776540"/>
          </a:xfrm>
        </p:grpSpPr>
        <p:sp>
          <p:nvSpPr>
            <p:cNvPr id="5" name="Google Shape;214;p20">
              <a:extLst>
                <a:ext uri="{FF2B5EF4-FFF2-40B4-BE49-F238E27FC236}">
                  <a16:creationId xmlns="" xmlns:a16="http://schemas.microsoft.com/office/drawing/2014/main" id="{97B1CC4A-1A97-FED6-9511-3B99034BDAC0}"/>
                </a:ext>
              </a:extLst>
            </p:cNvPr>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6" name="Google Shape;215;p20">
              <a:extLst>
                <a:ext uri="{FF2B5EF4-FFF2-40B4-BE49-F238E27FC236}">
                  <a16:creationId xmlns="" xmlns:a16="http://schemas.microsoft.com/office/drawing/2014/main" id="{A61095AF-9D55-7FEA-54C5-367D3FAC07B0}"/>
                </a:ext>
              </a:extLst>
            </p:cNvPr>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sp>
          <p:nvSpPr>
            <p:cNvPr id="7" name="Google Shape;216;p20">
              <a:extLst>
                <a:ext uri="{FF2B5EF4-FFF2-40B4-BE49-F238E27FC236}">
                  <a16:creationId xmlns="" xmlns:a16="http://schemas.microsoft.com/office/drawing/2014/main" id="{1543A923-C66E-89E7-D874-A46C25F14459}"/>
                </a:ext>
              </a:extLst>
            </p:cNvPr>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8" name="Google Shape;217;p20">
              <a:extLst>
                <a:ext uri="{FF2B5EF4-FFF2-40B4-BE49-F238E27FC236}">
                  <a16:creationId xmlns="" xmlns:a16="http://schemas.microsoft.com/office/drawing/2014/main" id="{B95E52CE-BA9B-1A3F-1AE5-CE30C6C35AA1}"/>
                </a:ext>
              </a:extLst>
            </p:cNvPr>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nvGrpSpPr>
            <p:cNvPr id="9" name="Google Shape;218;p20">
              <a:extLst>
                <a:ext uri="{FF2B5EF4-FFF2-40B4-BE49-F238E27FC236}">
                  <a16:creationId xmlns="" xmlns:a16="http://schemas.microsoft.com/office/drawing/2014/main" id="{F53E8633-DBF3-7A77-2723-1D4D4D9B54A2}"/>
                </a:ext>
              </a:extLst>
            </p:cNvPr>
            <p:cNvGrpSpPr/>
            <p:nvPr/>
          </p:nvGrpSpPr>
          <p:grpSpPr>
            <a:xfrm rot="5400000">
              <a:off x="5382912" y="2282200"/>
              <a:ext cx="578505" cy="578937"/>
              <a:chOff x="1970875" y="815492"/>
              <a:chExt cx="581471" cy="581437"/>
            </a:xfrm>
          </p:grpSpPr>
          <p:sp>
            <p:nvSpPr>
              <p:cNvPr id="23" name="Google Shape;219;p20">
                <a:extLst>
                  <a:ext uri="{FF2B5EF4-FFF2-40B4-BE49-F238E27FC236}">
                    <a16:creationId xmlns="" xmlns:a16="http://schemas.microsoft.com/office/drawing/2014/main" id="{6A329E21-741B-083A-6A33-30C96798B9EF}"/>
                  </a:ext>
                </a:extLst>
              </p:cNvPr>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4" name="Google Shape;220;p20">
                <a:extLst>
                  <a:ext uri="{FF2B5EF4-FFF2-40B4-BE49-F238E27FC236}">
                    <a16:creationId xmlns="" xmlns:a16="http://schemas.microsoft.com/office/drawing/2014/main" id="{FE764688-3ED4-EFBA-6525-3187B34C87CA}"/>
                  </a:ext>
                </a:extLst>
              </p:cNvPr>
              <p:cNvSpPr/>
              <p:nvPr/>
            </p:nvSpPr>
            <p:spPr>
              <a:xfrm rot="10800000">
                <a:off x="1970875" y="815525"/>
                <a:ext cx="581400" cy="581400"/>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nvGrpSpPr>
            <p:cNvPr id="10" name="Google Shape;221;p20">
              <a:extLst>
                <a:ext uri="{FF2B5EF4-FFF2-40B4-BE49-F238E27FC236}">
                  <a16:creationId xmlns="" xmlns:a16="http://schemas.microsoft.com/office/drawing/2014/main" id="{3C1404A9-83CB-64E5-1416-BEB6C746E517}"/>
                </a:ext>
              </a:extLst>
            </p:cNvPr>
            <p:cNvGrpSpPr/>
            <p:nvPr/>
          </p:nvGrpSpPr>
          <p:grpSpPr>
            <a:xfrm rot="10800000">
              <a:off x="4283975" y="3381797"/>
              <a:ext cx="578505" cy="578937"/>
              <a:chOff x="1970875" y="815492"/>
              <a:chExt cx="581471" cy="581437"/>
            </a:xfrm>
          </p:grpSpPr>
          <p:sp>
            <p:nvSpPr>
              <p:cNvPr id="21" name="Google Shape;222;p20">
                <a:extLst>
                  <a:ext uri="{FF2B5EF4-FFF2-40B4-BE49-F238E27FC236}">
                    <a16:creationId xmlns="" xmlns:a16="http://schemas.microsoft.com/office/drawing/2014/main" id="{66D543C1-6B32-6D41-DD10-E787DC269F15}"/>
                  </a:ext>
                </a:extLst>
              </p:cNvPr>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2" name="Google Shape;223;p20">
                <a:extLst>
                  <a:ext uri="{FF2B5EF4-FFF2-40B4-BE49-F238E27FC236}">
                    <a16:creationId xmlns="" xmlns:a16="http://schemas.microsoft.com/office/drawing/2014/main" id="{2C2566FD-BB15-4AE3-11D8-24EFFEA59912}"/>
                  </a:ext>
                </a:extLst>
              </p:cNvPr>
              <p:cNvSpPr/>
              <p:nvPr/>
            </p:nvSpPr>
            <p:spPr>
              <a:xfrm rot="10800000">
                <a:off x="1970875" y="815525"/>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nvGrpSpPr>
            <p:cNvPr id="11" name="Google Shape;224;p20">
              <a:extLst>
                <a:ext uri="{FF2B5EF4-FFF2-40B4-BE49-F238E27FC236}">
                  <a16:creationId xmlns="" xmlns:a16="http://schemas.microsoft.com/office/drawing/2014/main" id="{658FC780-CB3B-2FBB-5853-B0D73997D5D4}"/>
                </a:ext>
              </a:extLst>
            </p:cNvPr>
            <p:cNvGrpSpPr/>
            <p:nvPr/>
          </p:nvGrpSpPr>
          <p:grpSpPr>
            <a:xfrm rot="-5400000">
              <a:off x="3183169" y="2284764"/>
              <a:ext cx="578505" cy="578937"/>
              <a:chOff x="1970875" y="815492"/>
              <a:chExt cx="581471" cy="581437"/>
            </a:xfrm>
          </p:grpSpPr>
          <p:sp>
            <p:nvSpPr>
              <p:cNvPr id="19" name="Google Shape;225;p20">
                <a:extLst>
                  <a:ext uri="{FF2B5EF4-FFF2-40B4-BE49-F238E27FC236}">
                    <a16:creationId xmlns="" xmlns:a16="http://schemas.microsoft.com/office/drawing/2014/main" id="{E6E4F5BF-1FA8-9903-9430-450D181F3018}"/>
                  </a:ext>
                </a:extLst>
              </p:cNvPr>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0" name="Google Shape;226;p20">
                <a:extLst>
                  <a:ext uri="{FF2B5EF4-FFF2-40B4-BE49-F238E27FC236}">
                    <a16:creationId xmlns="" xmlns:a16="http://schemas.microsoft.com/office/drawing/2014/main" id="{E6FE750D-1DBE-4F23-321B-AA26E87FAE04}"/>
                  </a:ext>
                </a:extLst>
              </p:cNvPr>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sp>
          <p:nvSpPr>
            <p:cNvPr id="12" name="Google Shape;227;p20">
              <a:extLst>
                <a:ext uri="{FF2B5EF4-FFF2-40B4-BE49-F238E27FC236}">
                  <a16:creationId xmlns="" xmlns:a16="http://schemas.microsoft.com/office/drawing/2014/main" id="{8218A1BC-4C70-8287-94FC-B6B788A949E4}"/>
                </a:ext>
              </a:extLst>
            </p:cNvPr>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dirty="0">
                  <a:solidFill>
                    <a:schemeClr val="tx1"/>
                  </a:solidFill>
                  <a:latin typeface="Roboto"/>
                  <a:ea typeface="Roboto"/>
                  <a:cs typeface="Roboto"/>
                  <a:sym typeface="Roboto"/>
                </a:rPr>
                <a:t>01</a:t>
              </a:r>
              <a:endParaRPr sz="1600" b="1" dirty="0">
                <a:solidFill>
                  <a:schemeClr val="tx1"/>
                </a:solidFill>
                <a:latin typeface="Roboto"/>
                <a:ea typeface="Roboto"/>
                <a:cs typeface="Roboto"/>
                <a:sym typeface="Roboto"/>
              </a:endParaRPr>
            </a:p>
          </p:txBody>
        </p:sp>
        <p:sp>
          <p:nvSpPr>
            <p:cNvPr id="13" name="Google Shape;228;p20">
              <a:extLst>
                <a:ext uri="{FF2B5EF4-FFF2-40B4-BE49-F238E27FC236}">
                  <a16:creationId xmlns="" xmlns:a16="http://schemas.microsoft.com/office/drawing/2014/main" id="{9434979C-10AB-E24B-FA34-DF776C0B22C4}"/>
                </a:ext>
              </a:extLst>
            </p:cNvPr>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a:solidFill>
                    <a:schemeClr val="tx1"/>
                  </a:solidFill>
                  <a:latin typeface="Roboto"/>
                  <a:ea typeface="Roboto"/>
                  <a:cs typeface="Roboto"/>
                  <a:sym typeface="Roboto"/>
                </a:rPr>
                <a:t>04</a:t>
              </a:r>
              <a:endParaRPr sz="1600" b="1">
                <a:solidFill>
                  <a:schemeClr val="tx1"/>
                </a:solidFill>
                <a:latin typeface="Roboto"/>
                <a:ea typeface="Roboto"/>
                <a:cs typeface="Roboto"/>
                <a:sym typeface="Roboto"/>
              </a:endParaRPr>
            </a:p>
          </p:txBody>
        </p:sp>
        <p:sp>
          <p:nvSpPr>
            <p:cNvPr id="14" name="Google Shape;229;p20">
              <a:extLst>
                <a:ext uri="{FF2B5EF4-FFF2-40B4-BE49-F238E27FC236}">
                  <a16:creationId xmlns="" xmlns:a16="http://schemas.microsoft.com/office/drawing/2014/main" id="{4B10C73A-3898-2F96-A6DD-A64DCB5603BF}"/>
                </a:ext>
              </a:extLst>
            </p:cNvPr>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a:solidFill>
                    <a:schemeClr val="tx1"/>
                  </a:solidFill>
                  <a:latin typeface="Roboto"/>
                  <a:ea typeface="Roboto"/>
                  <a:cs typeface="Roboto"/>
                  <a:sym typeface="Roboto"/>
                </a:rPr>
                <a:t>03</a:t>
              </a:r>
              <a:endParaRPr sz="1600" b="1">
                <a:solidFill>
                  <a:schemeClr val="tx1"/>
                </a:solidFill>
                <a:latin typeface="Roboto"/>
                <a:ea typeface="Roboto"/>
                <a:cs typeface="Roboto"/>
                <a:sym typeface="Roboto"/>
              </a:endParaRPr>
            </a:p>
          </p:txBody>
        </p:sp>
        <p:grpSp>
          <p:nvGrpSpPr>
            <p:cNvPr id="15" name="Google Shape;230;p20">
              <a:extLst>
                <a:ext uri="{FF2B5EF4-FFF2-40B4-BE49-F238E27FC236}">
                  <a16:creationId xmlns="" xmlns:a16="http://schemas.microsoft.com/office/drawing/2014/main" id="{1A214C3C-3DAE-CD1C-2332-4E1D9195C840}"/>
                </a:ext>
              </a:extLst>
            </p:cNvPr>
            <p:cNvGrpSpPr/>
            <p:nvPr/>
          </p:nvGrpSpPr>
          <p:grpSpPr>
            <a:xfrm>
              <a:off x="4264919" y="1184194"/>
              <a:ext cx="578505" cy="578995"/>
              <a:chOff x="1970875" y="815492"/>
              <a:chExt cx="581471" cy="581437"/>
            </a:xfrm>
          </p:grpSpPr>
          <p:sp>
            <p:nvSpPr>
              <p:cNvPr id="17" name="Google Shape;231;p20">
                <a:extLst>
                  <a:ext uri="{FF2B5EF4-FFF2-40B4-BE49-F238E27FC236}">
                    <a16:creationId xmlns="" xmlns:a16="http://schemas.microsoft.com/office/drawing/2014/main" id="{702CF2B4-7714-DB77-10A3-25BF22849FC5}"/>
                  </a:ext>
                </a:extLst>
              </p:cNvPr>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8" name="Google Shape;232;p20">
                <a:extLst>
                  <a:ext uri="{FF2B5EF4-FFF2-40B4-BE49-F238E27FC236}">
                    <a16:creationId xmlns="" xmlns:a16="http://schemas.microsoft.com/office/drawing/2014/main" id="{16C80DA3-7EF2-D29B-9209-6B05F3C94DD2}"/>
                  </a:ext>
                </a:extLst>
              </p:cNvPr>
              <p:cNvSpPr/>
              <p:nvPr/>
            </p:nvSpPr>
            <p:spPr>
              <a:xfrm rot="10800000">
                <a:off x="1970875" y="815525"/>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sp>
          <p:nvSpPr>
            <p:cNvPr id="16" name="Google Shape;233;p20">
              <a:extLst>
                <a:ext uri="{FF2B5EF4-FFF2-40B4-BE49-F238E27FC236}">
                  <a16:creationId xmlns="" xmlns:a16="http://schemas.microsoft.com/office/drawing/2014/main" id="{D4A5B4BF-1CAE-74BE-7931-1BD2B0FD6340}"/>
                </a:ext>
              </a:extLst>
            </p:cNvPr>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dirty="0">
                  <a:solidFill>
                    <a:schemeClr val="tx1"/>
                  </a:solidFill>
                  <a:latin typeface="Roboto"/>
                  <a:ea typeface="Roboto"/>
                  <a:cs typeface="Roboto"/>
                  <a:sym typeface="Roboto"/>
                </a:rPr>
                <a:t>02</a:t>
              </a:r>
              <a:endParaRPr sz="1600" b="1" dirty="0">
                <a:solidFill>
                  <a:schemeClr val="tx1"/>
                </a:solidFill>
                <a:latin typeface="Roboto"/>
                <a:ea typeface="Roboto"/>
                <a:cs typeface="Roboto"/>
                <a:sym typeface="Roboto"/>
              </a:endParaRPr>
            </a:p>
          </p:txBody>
        </p:sp>
      </p:grpSp>
      <p:sp>
        <p:nvSpPr>
          <p:cNvPr id="26" name="TextBox 25">
            <a:extLst>
              <a:ext uri="{FF2B5EF4-FFF2-40B4-BE49-F238E27FC236}">
                <a16:creationId xmlns="" xmlns:a16="http://schemas.microsoft.com/office/drawing/2014/main" id="{726FD18E-0ECC-44BB-88DB-79E478317670}"/>
              </a:ext>
            </a:extLst>
          </p:cNvPr>
          <p:cNvSpPr txBox="1"/>
          <p:nvPr/>
        </p:nvSpPr>
        <p:spPr>
          <a:xfrm>
            <a:off x="2333641" y="3635779"/>
            <a:ext cx="5292706" cy="553998"/>
          </a:xfrm>
          <a:prstGeom prst="rect">
            <a:avLst/>
          </a:prstGeom>
          <a:noFill/>
        </p:spPr>
        <p:txBody>
          <a:bodyPr wrap="square" rtlCol="0">
            <a:spAutoFit/>
          </a:bodyPr>
          <a:lstStyle/>
          <a:p>
            <a:r>
              <a:rPr lang="en-US" sz="1600" b="1" dirty="0">
                <a:solidFill>
                  <a:schemeClr val="tx1"/>
                </a:solidFill>
                <a:latin typeface="+mj-lt"/>
              </a:rPr>
              <a:t>In ‘Rating’ column, replaced the null values with the mode.</a:t>
            </a:r>
          </a:p>
          <a:p>
            <a:endParaRPr lang="en-IN" dirty="0">
              <a:solidFill>
                <a:schemeClr val="tx1"/>
              </a:solidFill>
            </a:endParaRPr>
          </a:p>
        </p:txBody>
      </p:sp>
      <p:sp>
        <p:nvSpPr>
          <p:cNvPr id="27" name="TextBox 26">
            <a:extLst>
              <a:ext uri="{FF2B5EF4-FFF2-40B4-BE49-F238E27FC236}">
                <a16:creationId xmlns="" xmlns:a16="http://schemas.microsoft.com/office/drawing/2014/main" id="{DFD82022-FEC2-E6F4-1633-7CA655DA5368}"/>
              </a:ext>
            </a:extLst>
          </p:cNvPr>
          <p:cNvSpPr txBox="1"/>
          <p:nvPr/>
        </p:nvSpPr>
        <p:spPr>
          <a:xfrm>
            <a:off x="860544" y="2102348"/>
            <a:ext cx="2793298" cy="584775"/>
          </a:xfrm>
          <a:prstGeom prst="rect">
            <a:avLst/>
          </a:prstGeom>
          <a:noFill/>
        </p:spPr>
        <p:txBody>
          <a:bodyPr wrap="square" rtlCol="0">
            <a:spAutoFit/>
          </a:bodyPr>
          <a:lstStyle/>
          <a:p>
            <a:r>
              <a:rPr lang="en-US" sz="1600" b="1" dirty="0">
                <a:solidFill>
                  <a:schemeClr val="tx1"/>
                </a:solidFill>
                <a:latin typeface="+mj-lt"/>
              </a:rPr>
              <a:t>Dropped duplicate rows from both the datasets</a:t>
            </a:r>
            <a:endParaRPr lang="en-IN" sz="1600" b="1" dirty="0">
              <a:solidFill>
                <a:schemeClr val="tx1"/>
              </a:solidFill>
            </a:endParaRPr>
          </a:p>
        </p:txBody>
      </p:sp>
      <p:sp>
        <p:nvSpPr>
          <p:cNvPr id="28" name="TextBox 27">
            <a:extLst>
              <a:ext uri="{FF2B5EF4-FFF2-40B4-BE49-F238E27FC236}">
                <a16:creationId xmlns="" xmlns:a16="http://schemas.microsoft.com/office/drawing/2014/main" id="{9B7C0FDB-6212-8894-AB82-D448684FE31B}"/>
              </a:ext>
            </a:extLst>
          </p:cNvPr>
          <p:cNvSpPr txBox="1"/>
          <p:nvPr/>
        </p:nvSpPr>
        <p:spPr>
          <a:xfrm>
            <a:off x="5819001" y="1960370"/>
            <a:ext cx="3051752" cy="1046440"/>
          </a:xfrm>
          <a:prstGeom prst="rect">
            <a:avLst/>
          </a:prstGeom>
          <a:noFill/>
        </p:spPr>
        <p:txBody>
          <a:bodyPr wrap="square" rtlCol="0">
            <a:spAutoFit/>
          </a:bodyPr>
          <a:lstStyle/>
          <a:p>
            <a:r>
              <a:rPr lang="en-US" sz="1600" b="1" dirty="0">
                <a:solidFill>
                  <a:schemeClr val="tx1"/>
                </a:solidFill>
                <a:latin typeface="+mj-lt"/>
              </a:rPr>
              <a:t>From the Installs and Price columns, changed ‘$’, ‘,’, ‘+’  to an empty string.</a:t>
            </a:r>
          </a:p>
          <a:p>
            <a:endParaRPr lang="en-IN" dirty="0">
              <a:solidFill>
                <a:schemeClr val="tx1"/>
              </a:solidFill>
            </a:endParaRPr>
          </a:p>
        </p:txBody>
      </p:sp>
      <p:sp>
        <p:nvSpPr>
          <p:cNvPr id="31" name="TextBox 30">
            <a:extLst>
              <a:ext uri="{FF2B5EF4-FFF2-40B4-BE49-F238E27FC236}">
                <a16:creationId xmlns="" xmlns:a16="http://schemas.microsoft.com/office/drawing/2014/main" id="{9D2DFE2C-AB3F-8208-4905-4925C3BC2D6F}"/>
              </a:ext>
            </a:extLst>
          </p:cNvPr>
          <p:cNvSpPr txBox="1"/>
          <p:nvPr/>
        </p:nvSpPr>
        <p:spPr>
          <a:xfrm>
            <a:off x="2498391" y="719975"/>
            <a:ext cx="4177364" cy="338554"/>
          </a:xfrm>
          <a:prstGeom prst="rect">
            <a:avLst/>
          </a:prstGeom>
          <a:noFill/>
        </p:spPr>
        <p:txBody>
          <a:bodyPr wrap="square">
            <a:spAutoFit/>
          </a:bodyPr>
          <a:lstStyle/>
          <a:p>
            <a:pPr>
              <a:buClrTx/>
            </a:pPr>
            <a:r>
              <a:rPr lang="en-US" sz="1600" b="1" dirty="0">
                <a:solidFill>
                  <a:schemeClr val="tx1"/>
                </a:solidFill>
                <a:latin typeface="+mj-lt"/>
              </a:rPr>
              <a:t>In the size column, converted KBs</a:t>
            </a:r>
            <a:r>
              <a:rPr lang="en-US" sz="1600" b="1" dirty="0">
                <a:solidFill>
                  <a:schemeClr val="tx1"/>
                </a:solidFill>
                <a:latin typeface="+mj-lt"/>
                <a:sym typeface="Wingdings" panose="05000000000000000000" pitchFamily="2" charset="2"/>
              </a:rPr>
              <a:t>MBs</a:t>
            </a:r>
          </a:p>
        </p:txBody>
      </p:sp>
      <p:sp>
        <p:nvSpPr>
          <p:cNvPr id="3" name="Title 1">
            <a:extLst>
              <a:ext uri="{FF2B5EF4-FFF2-40B4-BE49-F238E27FC236}">
                <a16:creationId xmlns="" xmlns:a16="http://schemas.microsoft.com/office/drawing/2014/main" id="{0B36747D-2ECD-27EC-9ECB-80557272DF6B}"/>
              </a:ext>
            </a:extLst>
          </p:cNvPr>
          <p:cNvSpPr>
            <a:spLocks noGrp="1"/>
          </p:cNvSpPr>
          <p:nvPr>
            <p:ph type="title"/>
          </p:nvPr>
        </p:nvSpPr>
        <p:spPr>
          <a:xfrm>
            <a:off x="888080" y="100455"/>
            <a:ext cx="4795747" cy="572700"/>
          </a:xfrm>
          <a:solidFill>
            <a:schemeClr val="tx1"/>
          </a:solidFill>
        </p:spPr>
        <p:txBody>
          <a:bodyPr/>
          <a:lstStyle/>
          <a:p>
            <a:r>
              <a:rPr lang="en-US" sz="2400" b="1" dirty="0">
                <a:solidFill>
                  <a:srgbClr val="C00000"/>
                </a:solidFill>
                <a:latin typeface="Cambria" pitchFamily="18" charset="0"/>
                <a:ea typeface="Cambria" pitchFamily="18" charset="0"/>
              </a:rPr>
              <a:t>Data Cleaning and Manipulation</a:t>
            </a:r>
            <a:r>
              <a:rPr lang="en-US" sz="2000" dirty="0">
                <a:solidFill>
                  <a:srgbClr val="C00000"/>
                </a:solidFill>
              </a:rPr>
              <a:t>:</a:t>
            </a:r>
            <a:endParaRPr lang="en-IN" sz="2000" dirty="0">
              <a:solidFill>
                <a:srgbClr val="C00000"/>
              </a:solidFill>
            </a:endParaRPr>
          </a:p>
        </p:txBody>
      </p:sp>
      <p:grpSp>
        <p:nvGrpSpPr>
          <p:cNvPr id="29" name="object 11">
            <a:extLst>
              <a:ext uri="{FF2B5EF4-FFF2-40B4-BE49-F238E27FC236}">
                <a16:creationId xmlns:a16="http://schemas.microsoft.com/office/drawing/2014/main" xmlns="" id="{E0342FAC-C208-72B7-F6A7-CDBF60DE8F66}"/>
              </a:ext>
            </a:extLst>
          </p:cNvPr>
          <p:cNvGrpSpPr/>
          <p:nvPr/>
        </p:nvGrpSpPr>
        <p:grpSpPr>
          <a:xfrm>
            <a:off x="316516" y="83545"/>
            <a:ext cx="599441" cy="578672"/>
            <a:chOff x="478536" y="263652"/>
            <a:chExt cx="809625" cy="809625"/>
          </a:xfrm>
        </p:grpSpPr>
        <p:sp>
          <p:nvSpPr>
            <p:cNvPr id="3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tx1"/>
                </a:solidFill>
              </a:endParaRPr>
            </a:p>
          </p:txBody>
        </p:sp>
        <p:sp>
          <p:nvSpPr>
            <p:cNvPr id="32"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tx1"/>
                </a:solidFill>
              </a:endParaRPr>
            </a:p>
          </p:txBody>
        </p:sp>
      </p:grpSp>
    </p:spTree>
    <p:extLst>
      <p:ext uri="{BB962C8B-B14F-4D97-AF65-F5344CB8AC3E}">
        <p14:creationId xmlns:p14="http://schemas.microsoft.com/office/powerpoint/2010/main" val="158369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pic>
        <p:nvPicPr>
          <p:cNvPr id="5" name="Image 0" descr="preencoded.png"/>
          <p:cNvPicPr>
            <a:picLocks noChangeAspect="1"/>
          </p:cNvPicPr>
          <p:nvPr/>
        </p:nvPicPr>
        <p:blipFill>
          <a:blip r:embed="rId3"/>
          <a:stretch>
            <a:fillRect/>
          </a:stretch>
        </p:blipFill>
        <p:spPr>
          <a:xfrm>
            <a:off x="922222" y="1164220"/>
            <a:ext cx="1805359" cy="1792085"/>
          </a:xfrm>
          <a:prstGeom prst="rect">
            <a:avLst/>
          </a:prstGeom>
        </p:spPr>
      </p:pic>
      <p:sp>
        <p:nvSpPr>
          <p:cNvPr id="6" name="Text 3"/>
          <p:cNvSpPr/>
          <p:nvPr/>
        </p:nvSpPr>
        <p:spPr>
          <a:xfrm>
            <a:off x="655478" y="773506"/>
            <a:ext cx="2451401" cy="296530"/>
          </a:xfrm>
          <a:prstGeom prst="rect">
            <a:avLst/>
          </a:prstGeom>
          <a:solidFill>
            <a:schemeClr val="tx1"/>
          </a:solidFill>
          <a:ln/>
        </p:spPr>
        <p:txBody>
          <a:bodyPr wrap="none" lIns="57150" tIns="28575" rIns="57150" bIns="28575" rtlCol="0" anchor="t"/>
          <a:lstStyle/>
          <a:p>
            <a:pPr algn="ctr">
              <a:lnSpc>
                <a:spcPts val="1777"/>
              </a:lnSpc>
            </a:pPr>
            <a:r>
              <a:rPr lang="en-US" sz="1800" b="1" spc="-41" dirty="0" smtClean="0">
                <a:solidFill>
                  <a:srgbClr val="C00000"/>
                </a:solidFill>
                <a:latin typeface="Cambria" pitchFamily="18" charset="0"/>
                <a:ea typeface="Cambria" pitchFamily="18" charset="0"/>
                <a:cs typeface="Inter" pitchFamily="34" charset="-120"/>
              </a:rPr>
              <a:t>App Category vs. Ratings</a:t>
            </a:r>
            <a:endParaRPr lang="en-US" sz="1800" b="1" dirty="0">
              <a:solidFill>
                <a:srgbClr val="C00000"/>
              </a:solidFill>
              <a:latin typeface="Cambria" pitchFamily="18" charset="0"/>
              <a:ea typeface="Cambria" pitchFamily="18" charset="0"/>
            </a:endParaRPr>
          </a:p>
        </p:txBody>
      </p:sp>
      <p:sp>
        <p:nvSpPr>
          <p:cNvPr id="7" name="Text 4"/>
          <p:cNvSpPr/>
          <p:nvPr/>
        </p:nvSpPr>
        <p:spPr>
          <a:xfrm>
            <a:off x="520749" y="3476548"/>
            <a:ext cx="2608288" cy="992180"/>
          </a:xfrm>
          <a:prstGeom prst="rect">
            <a:avLst/>
          </a:prstGeom>
          <a:noFill/>
          <a:ln/>
        </p:spPr>
        <p:txBody>
          <a:bodyPr wrap="square" lIns="57150" tIns="28575" rIns="57150" bIns="28575" rtlCol="0" anchor="t"/>
          <a:lstStyle/>
          <a:p>
            <a:pPr algn="ctr">
              <a:lnSpc>
                <a:spcPts val="1968"/>
              </a:lnSpc>
            </a:pPr>
            <a:r>
              <a:rPr lang="en-US" spc="-22" dirty="0">
                <a:solidFill>
                  <a:srgbClr val="E5E0DF"/>
                </a:solidFill>
                <a:latin typeface="Cambria" pitchFamily="18" charset="0"/>
                <a:ea typeface="Cambria" pitchFamily="18" charset="0"/>
                <a:cs typeface="Inter" pitchFamily="34" charset="-120"/>
              </a:rPr>
              <a:t>We conducted an ANOVA test to compare the ratings of different app categories and found that games have a significantly higher rating than other categories</a:t>
            </a:r>
            <a:r>
              <a:rPr lang="en-US" sz="1100" spc="-22" dirty="0">
                <a:solidFill>
                  <a:srgbClr val="E5E0DF"/>
                </a:solidFill>
                <a:latin typeface="Cambria" pitchFamily="18" charset="0"/>
                <a:ea typeface="Cambria" pitchFamily="18" charset="0"/>
                <a:cs typeface="Inter" pitchFamily="34" charset="-120"/>
              </a:rPr>
              <a:t>.</a:t>
            </a:r>
            <a:endParaRPr lang="en-US" sz="1100" dirty="0">
              <a:latin typeface="Cambria" pitchFamily="18" charset="0"/>
              <a:ea typeface="Cambria" pitchFamily="18" charset="0"/>
            </a:endParaRPr>
          </a:p>
        </p:txBody>
      </p:sp>
      <p:pic>
        <p:nvPicPr>
          <p:cNvPr id="8" name="Image 1" descr="preencoded.png"/>
          <p:cNvPicPr>
            <a:picLocks noChangeAspect="1"/>
          </p:cNvPicPr>
          <p:nvPr/>
        </p:nvPicPr>
        <p:blipFill>
          <a:blip r:embed="rId4"/>
          <a:stretch>
            <a:fillRect/>
          </a:stretch>
        </p:blipFill>
        <p:spPr>
          <a:xfrm>
            <a:off x="3669359" y="1164220"/>
            <a:ext cx="1805359" cy="1792085"/>
          </a:xfrm>
          <a:prstGeom prst="rect">
            <a:avLst/>
          </a:prstGeom>
        </p:spPr>
      </p:pic>
      <p:sp>
        <p:nvSpPr>
          <p:cNvPr id="9" name="Text 5"/>
          <p:cNvSpPr/>
          <p:nvPr/>
        </p:nvSpPr>
        <p:spPr>
          <a:xfrm rot="194934">
            <a:off x="3810554" y="723525"/>
            <a:ext cx="1622600" cy="260592"/>
          </a:xfrm>
          <a:prstGeom prst="rect">
            <a:avLst/>
          </a:prstGeom>
          <a:solidFill>
            <a:schemeClr val="tx1"/>
          </a:solidFill>
          <a:ln/>
        </p:spPr>
        <p:txBody>
          <a:bodyPr wrap="none" lIns="57150" tIns="28575" rIns="57150" bIns="28575" rtlCol="0" anchor="t"/>
          <a:lstStyle/>
          <a:p>
            <a:pPr algn="ctr">
              <a:lnSpc>
                <a:spcPts val="1777"/>
              </a:lnSpc>
            </a:pPr>
            <a:r>
              <a:rPr lang="en-US" sz="1600" b="1" spc="-41" dirty="0">
                <a:solidFill>
                  <a:srgbClr val="C00000"/>
                </a:solidFill>
                <a:latin typeface="Cambria" pitchFamily="18" charset="0"/>
                <a:ea typeface="Cambria" pitchFamily="18" charset="0"/>
                <a:cs typeface="Inter" pitchFamily="34" charset="-120"/>
              </a:rPr>
              <a:t>Free vs. Paid Apps</a:t>
            </a:r>
            <a:endParaRPr lang="en-US" sz="1600" dirty="0">
              <a:solidFill>
                <a:srgbClr val="C00000"/>
              </a:solidFill>
              <a:latin typeface="Cambria" pitchFamily="18" charset="0"/>
              <a:ea typeface="Cambria" pitchFamily="18" charset="0"/>
            </a:endParaRPr>
          </a:p>
        </p:txBody>
      </p:sp>
      <p:sp>
        <p:nvSpPr>
          <p:cNvPr id="10" name="Text 6"/>
          <p:cNvSpPr/>
          <p:nvPr/>
        </p:nvSpPr>
        <p:spPr>
          <a:xfrm>
            <a:off x="3267894" y="3476548"/>
            <a:ext cx="2608288" cy="992180"/>
          </a:xfrm>
          <a:prstGeom prst="rect">
            <a:avLst/>
          </a:prstGeom>
          <a:noFill/>
          <a:ln/>
        </p:spPr>
        <p:txBody>
          <a:bodyPr wrap="square" lIns="57150" tIns="28575" rIns="57150" bIns="28575" rtlCol="0" anchor="t"/>
          <a:lstStyle/>
          <a:p>
            <a:pPr algn="ctr">
              <a:lnSpc>
                <a:spcPts val="1968"/>
              </a:lnSpc>
            </a:pPr>
            <a:r>
              <a:rPr lang="en-US" spc="-22" dirty="0">
                <a:solidFill>
                  <a:srgbClr val="E5E0DF"/>
                </a:solidFill>
                <a:latin typeface="Inter" pitchFamily="34" charset="0"/>
                <a:ea typeface="Inter" pitchFamily="34" charset="-122"/>
                <a:cs typeface="Inter" pitchFamily="34" charset="-120"/>
              </a:rPr>
              <a:t>We tested the null hypothesis that there is no difference in ratings between free and paid apps and found that paid apps have a significantly higher rating</a:t>
            </a:r>
            <a:r>
              <a:rPr lang="en-US" sz="1100" spc="-22" dirty="0">
                <a:solidFill>
                  <a:srgbClr val="E5E0DF"/>
                </a:solidFill>
                <a:latin typeface="Inter" pitchFamily="34" charset="0"/>
                <a:ea typeface="Inter" pitchFamily="34" charset="-122"/>
                <a:cs typeface="Inter" pitchFamily="34" charset="-120"/>
              </a:rPr>
              <a:t>.</a:t>
            </a:r>
            <a:endParaRPr lang="en-US" sz="1100" dirty="0"/>
          </a:p>
        </p:txBody>
      </p:sp>
      <p:pic>
        <p:nvPicPr>
          <p:cNvPr id="11" name="Image 2" descr="preencoded.png"/>
          <p:cNvPicPr>
            <a:picLocks noChangeAspect="1"/>
          </p:cNvPicPr>
          <p:nvPr/>
        </p:nvPicPr>
        <p:blipFill>
          <a:blip r:embed="rId5"/>
          <a:stretch>
            <a:fillRect/>
          </a:stretch>
        </p:blipFill>
        <p:spPr>
          <a:xfrm>
            <a:off x="6416510" y="1164220"/>
            <a:ext cx="1805359" cy="1792085"/>
          </a:xfrm>
          <a:prstGeom prst="rect">
            <a:avLst/>
          </a:prstGeom>
        </p:spPr>
      </p:pic>
      <p:sp>
        <p:nvSpPr>
          <p:cNvPr id="12" name="Text 7"/>
          <p:cNvSpPr/>
          <p:nvPr/>
        </p:nvSpPr>
        <p:spPr>
          <a:xfrm>
            <a:off x="6015037" y="617641"/>
            <a:ext cx="2608288" cy="447929"/>
          </a:xfrm>
          <a:prstGeom prst="rect">
            <a:avLst/>
          </a:prstGeom>
          <a:solidFill>
            <a:schemeClr val="tx1"/>
          </a:solidFill>
          <a:ln/>
        </p:spPr>
        <p:txBody>
          <a:bodyPr wrap="square" lIns="57150" tIns="28575" rIns="57150" bIns="28575" rtlCol="0" anchor="t"/>
          <a:lstStyle/>
          <a:p>
            <a:pPr algn="ctr">
              <a:lnSpc>
                <a:spcPts val="1777"/>
              </a:lnSpc>
            </a:pPr>
            <a:r>
              <a:rPr lang="en-US" sz="1800" b="1" spc="-41" dirty="0">
                <a:solidFill>
                  <a:srgbClr val="C00000"/>
                </a:solidFill>
                <a:latin typeface="Cambria" pitchFamily="18" charset="0"/>
                <a:ea typeface="Cambria" pitchFamily="18" charset="0"/>
                <a:cs typeface="Inter" pitchFamily="34" charset="-120"/>
              </a:rPr>
              <a:t>User Review Sentiment vs. Ratings</a:t>
            </a:r>
            <a:endParaRPr lang="en-US" sz="1800" dirty="0">
              <a:solidFill>
                <a:srgbClr val="C00000"/>
              </a:solidFill>
              <a:latin typeface="Cambria" pitchFamily="18" charset="0"/>
              <a:ea typeface="Cambria" pitchFamily="18" charset="0"/>
            </a:endParaRPr>
          </a:p>
        </p:txBody>
      </p:sp>
      <p:sp>
        <p:nvSpPr>
          <p:cNvPr id="13" name="Text 8"/>
          <p:cNvSpPr/>
          <p:nvPr/>
        </p:nvSpPr>
        <p:spPr>
          <a:xfrm>
            <a:off x="6168571" y="3555370"/>
            <a:ext cx="2498296" cy="992180"/>
          </a:xfrm>
          <a:prstGeom prst="rect">
            <a:avLst/>
          </a:prstGeom>
          <a:noFill/>
          <a:ln/>
        </p:spPr>
        <p:txBody>
          <a:bodyPr wrap="square" lIns="57150" tIns="28575" rIns="57150" bIns="28575" rtlCol="0" anchor="t"/>
          <a:lstStyle/>
          <a:p>
            <a:pPr algn="ctr">
              <a:lnSpc>
                <a:spcPts val="1968"/>
              </a:lnSpc>
            </a:pPr>
            <a:r>
              <a:rPr lang="en-US" spc="-22" dirty="0">
                <a:solidFill>
                  <a:srgbClr val="E5E0DF"/>
                </a:solidFill>
                <a:latin typeface="Inter" pitchFamily="34" charset="0"/>
                <a:ea typeface="Inter" pitchFamily="34" charset="-122"/>
                <a:cs typeface="Inter" pitchFamily="34" charset="-120"/>
              </a:rPr>
              <a:t>We used linear regression to analyze the relationship between user review sentiment and ratings and found a positive correlation.</a:t>
            </a:r>
            <a:endParaRPr lang="en-US" dirty="0"/>
          </a:p>
        </p:txBody>
      </p:sp>
      <p:grpSp>
        <p:nvGrpSpPr>
          <p:cNvPr id="14" name="object 11">
            <a:extLst>
              <a:ext uri="{FF2B5EF4-FFF2-40B4-BE49-F238E27FC236}">
                <a16:creationId xmlns:a16="http://schemas.microsoft.com/office/drawing/2014/main" xmlns="" id="{E0342FAC-C208-72B7-F6A7-CDBF60DE8F66}"/>
              </a:ext>
            </a:extLst>
          </p:cNvPr>
          <p:cNvGrpSpPr/>
          <p:nvPr/>
        </p:nvGrpSpPr>
        <p:grpSpPr>
          <a:xfrm>
            <a:off x="314965" y="231373"/>
            <a:ext cx="599441" cy="578672"/>
            <a:chOff x="478536" y="263652"/>
            <a:chExt cx="809625" cy="809625"/>
          </a:xfrm>
        </p:grpSpPr>
        <p:sp>
          <p:nvSpPr>
            <p:cNvPr id="15"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6"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73023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96B669-6279-4C7B-F6A6-BBE5E9EDAC4E}"/>
              </a:ext>
            </a:extLst>
          </p:cNvPr>
          <p:cNvSpPr>
            <a:spLocks noGrp="1"/>
          </p:cNvSpPr>
          <p:nvPr>
            <p:ph type="title"/>
          </p:nvPr>
        </p:nvSpPr>
        <p:spPr>
          <a:xfrm>
            <a:off x="935801" y="250320"/>
            <a:ext cx="6321576" cy="465430"/>
          </a:xfrm>
        </p:spPr>
        <p:txBody>
          <a:bodyPr/>
          <a:lstStyle/>
          <a:p>
            <a:r>
              <a:rPr lang="en-US" b="1" dirty="0">
                <a:latin typeface="Cambria" pitchFamily="18" charset="0"/>
                <a:ea typeface="Cambria" pitchFamily="18" charset="0"/>
              </a:rPr>
              <a:t>Let’s explore app categories</a:t>
            </a:r>
            <a:r>
              <a:rPr lang="en-US" sz="2000" dirty="0"/>
              <a:t>!</a:t>
            </a:r>
            <a:endParaRPr lang="en-IN" sz="2000" dirty="0"/>
          </a:p>
        </p:txBody>
      </p:sp>
      <p:sp>
        <p:nvSpPr>
          <p:cNvPr id="5" name="Text Placeholder 2">
            <a:extLst>
              <a:ext uri="{FF2B5EF4-FFF2-40B4-BE49-F238E27FC236}">
                <a16:creationId xmlns="" xmlns:a16="http://schemas.microsoft.com/office/drawing/2014/main" id="{A3E5B219-F06E-3178-F823-F63072125206}"/>
              </a:ext>
            </a:extLst>
          </p:cNvPr>
          <p:cNvSpPr txBox="1">
            <a:spLocks/>
          </p:cNvSpPr>
          <p:nvPr/>
        </p:nvSpPr>
        <p:spPr>
          <a:xfrm>
            <a:off x="0" y="4484914"/>
            <a:ext cx="9144000" cy="469885"/>
          </a:xfrm>
          <a:prstGeom prst="rect">
            <a:avLst/>
          </a:prstGeom>
          <a:solidFill>
            <a:schemeClr val="tx1"/>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52400" indent="0">
              <a:buFont typeface="Arial"/>
              <a:buNone/>
            </a:pPr>
            <a:r>
              <a:rPr lang="en-US" sz="1500" dirty="0">
                <a:solidFill>
                  <a:srgbClr val="C00000"/>
                </a:solidFill>
              </a:rPr>
              <a:t>Most of the apps are under </a:t>
            </a:r>
            <a:r>
              <a:rPr lang="en-US" sz="1500" b="1" dirty="0">
                <a:solidFill>
                  <a:srgbClr val="C00000"/>
                </a:solidFill>
              </a:rPr>
              <a:t>FAMILY &amp; GAME </a:t>
            </a:r>
            <a:r>
              <a:rPr lang="en-US" sz="1500" dirty="0">
                <a:solidFill>
                  <a:srgbClr val="C00000"/>
                </a:solidFill>
              </a:rPr>
              <a:t>category and least are of </a:t>
            </a:r>
            <a:r>
              <a:rPr lang="en-US" sz="1500" b="1" dirty="0">
                <a:solidFill>
                  <a:srgbClr val="C00000"/>
                </a:solidFill>
              </a:rPr>
              <a:t>Comics &amp; BEAUTY </a:t>
            </a:r>
            <a:r>
              <a:rPr lang="en-US" sz="1500" dirty="0">
                <a:solidFill>
                  <a:srgbClr val="C00000"/>
                </a:solidFill>
              </a:rPr>
              <a:t>Category</a:t>
            </a:r>
            <a:r>
              <a:rPr lang="en-US" sz="1500" dirty="0">
                <a:solidFill>
                  <a:schemeClr val="bg1"/>
                </a:solidFill>
              </a:rPr>
              <a:t>.</a:t>
            </a:r>
            <a:endParaRPr lang="en-IN" sz="1500" dirty="0">
              <a:solidFill>
                <a:schemeClr val="bg1"/>
              </a:solidFill>
            </a:endParaRPr>
          </a:p>
        </p:txBody>
      </p:sp>
      <p:grpSp>
        <p:nvGrpSpPr>
          <p:cNvPr id="7" name="object 11">
            <a:extLst>
              <a:ext uri="{FF2B5EF4-FFF2-40B4-BE49-F238E27FC236}">
                <a16:creationId xmlns:a16="http://schemas.microsoft.com/office/drawing/2014/main" xmlns="" id="{E0342FAC-C208-72B7-F6A7-CDBF60DE8F66}"/>
              </a:ext>
            </a:extLst>
          </p:cNvPr>
          <p:cNvGrpSpPr/>
          <p:nvPr/>
        </p:nvGrpSpPr>
        <p:grpSpPr>
          <a:xfrm>
            <a:off x="314965" y="231373"/>
            <a:ext cx="599441" cy="578672"/>
            <a:chOff x="478536" y="263652"/>
            <a:chExt cx="809625" cy="809625"/>
          </a:xfrm>
        </p:grpSpPr>
        <p:sp>
          <p:nvSpPr>
            <p:cNvPr id="8"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1" y="914402"/>
            <a:ext cx="8737600" cy="335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44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898113" y="468663"/>
            <a:ext cx="6592962" cy="448003"/>
          </a:xfrm>
          <a:prstGeom prst="rect">
            <a:avLst/>
          </a:prstGeom>
          <a:solidFill>
            <a:schemeClr val="tx1"/>
          </a:solidFill>
          <a:ln/>
        </p:spPr>
        <p:txBody>
          <a:bodyPr wrap="none" lIns="57150" tIns="28575" rIns="57150" bIns="28575" rtlCol="0" anchor="t"/>
          <a:lstStyle/>
          <a:p>
            <a:pPr>
              <a:lnSpc>
                <a:spcPts val="3554"/>
              </a:lnSpc>
            </a:pPr>
            <a:r>
              <a:rPr lang="en-US" sz="3200" b="1" spc="-82" dirty="0">
                <a:solidFill>
                  <a:srgbClr val="C00000"/>
                </a:solidFill>
                <a:latin typeface="Cambria" pitchFamily="18" charset="0"/>
                <a:ea typeface="Cambria" pitchFamily="18" charset="0"/>
                <a:cs typeface="Inter" pitchFamily="34" charset="-120"/>
              </a:rPr>
              <a:t>Top-Rated Apps on Google Play Store</a:t>
            </a:r>
            <a:endParaRPr lang="en-US" sz="3200" dirty="0">
              <a:solidFill>
                <a:srgbClr val="C00000"/>
              </a:solidFill>
              <a:latin typeface="Cambria" pitchFamily="18" charset="0"/>
              <a:ea typeface="Cambria" pitchFamily="18" charset="0"/>
            </a:endParaRPr>
          </a:p>
        </p:txBody>
      </p:sp>
      <p:sp>
        <p:nvSpPr>
          <p:cNvPr id="5" name="Text 3"/>
          <p:cNvSpPr/>
          <p:nvPr/>
        </p:nvSpPr>
        <p:spPr>
          <a:xfrm>
            <a:off x="818086" y="1915770"/>
            <a:ext cx="2140529" cy="624114"/>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Mobile Apps </a:t>
            </a:r>
            <a:r>
              <a:rPr lang="en-US" sz="2000" b="1" spc="-49" dirty="0">
                <a:latin typeface="Cambria" pitchFamily="18" charset="0"/>
                <a:ea typeface="Cambria" pitchFamily="18" charset="0"/>
                <a:cs typeface="Inter" pitchFamily="34" charset="-120"/>
              </a:rPr>
              <a:t>📲</a:t>
            </a:r>
            <a:endParaRPr lang="en-US" sz="2000" dirty="0">
              <a:latin typeface="Cambria" pitchFamily="18" charset="0"/>
              <a:ea typeface="Cambria" pitchFamily="18" charset="0"/>
            </a:endParaRPr>
          </a:p>
        </p:txBody>
      </p:sp>
      <p:sp>
        <p:nvSpPr>
          <p:cNvPr id="6" name="Text 4"/>
          <p:cNvSpPr/>
          <p:nvPr/>
        </p:nvSpPr>
        <p:spPr>
          <a:xfrm>
            <a:off x="560820" y="2337370"/>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Inter" pitchFamily="34" charset="0"/>
                <a:ea typeface="Inter" pitchFamily="34" charset="-122"/>
                <a:cs typeface="Inter" pitchFamily="34" charset="-120"/>
              </a:rPr>
              <a:t>WhatsApp Messenger</a:t>
            </a:r>
            <a:endParaRPr lang="en-US" sz="2000" dirty="0"/>
          </a:p>
        </p:txBody>
      </p:sp>
      <p:sp>
        <p:nvSpPr>
          <p:cNvPr id="7" name="Text 5"/>
          <p:cNvSpPr/>
          <p:nvPr/>
        </p:nvSpPr>
        <p:spPr>
          <a:xfrm>
            <a:off x="706027" y="2624832"/>
            <a:ext cx="2252588" cy="248045"/>
          </a:xfrm>
          <a:prstGeom prst="rect">
            <a:avLst/>
          </a:prstGeom>
          <a:noFill/>
          <a:ln/>
        </p:spPr>
        <p:txBody>
          <a:bodyPr wrap="none" lIns="57150" tIns="28575" rIns="57150" bIns="28575" rtlCol="0" anchor="t"/>
          <a:lstStyle/>
          <a:p>
            <a:pPr>
              <a:lnSpc>
                <a:spcPts val="1968"/>
              </a:lnSpc>
              <a:buSzPct val="100000"/>
            </a:pPr>
            <a:r>
              <a:rPr lang="en-US" sz="2000" spc="-22" dirty="0">
                <a:solidFill>
                  <a:srgbClr val="E5E0DF"/>
                </a:solidFill>
                <a:latin typeface="Cambria" pitchFamily="18" charset="0"/>
                <a:ea typeface="Cambria" pitchFamily="18" charset="0"/>
                <a:cs typeface="Inter" pitchFamily="34" charset="-120"/>
              </a:rPr>
              <a:t> </a:t>
            </a:r>
            <a:r>
              <a:rPr lang="en-US" sz="2000" spc="-22" dirty="0" smtClean="0">
                <a:solidFill>
                  <a:srgbClr val="E5E0DF"/>
                </a:solidFill>
                <a:latin typeface="Cambria" pitchFamily="18" charset="0"/>
                <a:ea typeface="Cambria" pitchFamily="18" charset="0"/>
                <a:cs typeface="Inter" pitchFamily="34" charset="-120"/>
              </a:rPr>
              <a:t> </a:t>
            </a:r>
            <a:r>
              <a:rPr lang="en-US" sz="2000" spc="-22" dirty="0" err="1" smtClean="0">
                <a:solidFill>
                  <a:srgbClr val="E5E0DF"/>
                </a:solidFill>
                <a:latin typeface="Cambria" pitchFamily="18" charset="0"/>
                <a:ea typeface="Cambria" pitchFamily="18" charset="0"/>
                <a:cs typeface="Inter" pitchFamily="34" charset="-120"/>
              </a:rPr>
              <a:t>Instagram</a:t>
            </a:r>
            <a:endParaRPr lang="en-US" sz="2000" dirty="0">
              <a:latin typeface="Cambria" pitchFamily="18" charset="0"/>
              <a:ea typeface="Cambria" pitchFamily="18" charset="0"/>
            </a:endParaRPr>
          </a:p>
        </p:txBody>
      </p:sp>
      <p:sp>
        <p:nvSpPr>
          <p:cNvPr id="8" name="Text 6"/>
          <p:cNvSpPr/>
          <p:nvPr/>
        </p:nvSpPr>
        <p:spPr>
          <a:xfrm>
            <a:off x="814484" y="2951006"/>
            <a:ext cx="2252588" cy="248045"/>
          </a:xfrm>
          <a:prstGeom prst="rect">
            <a:avLst/>
          </a:prstGeom>
          <a:noFill/>
          <a:ln/>
        </p:spPr>
        <p:txBody>
          <a:bodyPr wrap="none" lIns="57150" tIns="28575" rIns="57150" bIns="28575" rtlCol="0" anchor="t"/>
          <a:lstStyle/>
          <a:p>
            <a:pPr>
              <a:lnSpc>
                <a:spcPts val="1968"/>
              </a:lnSpc>
              <a:buSzPct val="100000"/>
            </a:pPr>
            <a:r>
              <a:rPr lang="en-US" sz="2000" spc="-22" dirty="0">
                <a:solidFill>
                  <a:srgbClr val="E5E0DF"/>
                </a:solidFill>
                <a:latin typeface="Cambria" pitchFamily="18" charset="0"/>
                <a:ea typeface="Cambria" pitchFamily="18" charset="0"/>
                <a:cs typeface="Inter" pitchFamily="34" charset="-120"/>
              </a:rPr>
              <a:t>Facebook</a:t>
            </a:r>
            <a:endParaRPr lang="en-US" sz="2000" dirty="0">
              <a:latin typeface="Cambria" pitchFamily="18" charset="0"/>
              <a:ea typeface="Cambria" pitchFamily="18" charset="0"/>
            </a:endParaRPr>
          </a:p>
        </p:txBody>
      </p:sp>
      <p:sp>
        <p:nvSpPr>
          <p:cNvPr id="9" name="Text 7"/>
          <p:cNvSpPr/>
          <p:nvPr/>
        </p:nvSpPr>
        <p:spPr>
          <a:xfrm>
            <a:off x="706027" y="3265617"/>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TikTok</a:t>
            </a:r>
            <a:endParaRPr lang="en-US" sz="2000" dirty="0">
              <a:latin typeface="Cambria" pitchFamily="18" charset="0"/>
              <a:ea typeface="Cambria" pitchFamily="18" charset="0"/>
            </a:endParaRPr>
          </a:p>
        </p:txBody>
      </p:sp>
      <p:sp>
        <p:nvSpPr>
          <p:cNvPr id="10" name="Text 8"/>
          <p:cNvSpPr/>
          <p:nvPr/>
        </p:nvSpPr>
        <p:spPr>
          <a:xfrm>
            <a:off x="3324453" y="1955746"/>
            <a:ext cx="1666429" cy="268728"/>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Games </a:t>
            </a:r>
            <a:r>
              <a:rPr lang="en-US" sz="2000" b="1" spc="-49" dirty="0">
                <a:latin typeface="Cambria" pitchFamily="18" charset="0"/>
                <a:ea typeface="Cambria" pitchFamily="18" charset="0"/>
                <a:cs typeface="Inter" pitchFamily="34" charset="-120"/>
              </a:rPr>
              <a:t>🎮</a:t>
            </a:r>
            <a:endParaRPr lang="en-US" sz="2000" dirty="0">
              <a:latin typeface="Cambria" pitchFamily="18" charset="0"/>
              <a:ea typeface="Cambria" pitchFamily="18" charset="0"/>
            </a:endParaRPr>
          </a:p>
        </p:txBody>
      </p:sp>
      <p:sp>
        <p:nvSpPr>
          <p:cNvPr id="11" name="Text 9"/>
          <p:cNvSpPr/>
          <p:nvPr/>
        </p:nvSpPr>
        <p:spPr>
          <a:xfrm>
            <a:off x="3546571" y="2396733"/>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PUBG MOBILE</a:t>
            </a:r>
            <a:endParaRPr lang="en-US" sz="2000" dirty="0">
              <a:latin typeface="Cambria" pitchFamily="18" charset="0"/>
              <a:ea typeface="Cambria" pitchFamily="18" charset="0"/>
            </a:endParaRPr>
          </a:p>
        </p:txBody>
      </p:sp>
      <p:sp>
        <p:nvSpPr>
          <p:cNvPr id="12" name="Text 10"/>
          <p:cNvSpPr/>
          <p:nvPr/>
        </p:nvSpPr>
        <p:spPr>
          <a:xfrm>
            <a:off x="3546571" y="2713699"/>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Candy Crush Saga</a:t>
            </a:r>
            <a:endParaRPr lang="en-US" sz="2000" dirty="0">
              <a:latin typeface="Cambria" pitchFamily="18" charset="0"/>
              <a:ea typeface="Cambria" pitchFamily="18" charset="0"/>
            </a:endParaRPr>
          </a:p>
        </p:txBody>
      </p:sp>
      <p:sp>
        <p:nvSpPr>
          <p:cNvPr id="13" name="Text 11"/>
          <p:cNvSpPr/>
          <p:nvPr/>
        </p:nvSpPr>
        <p:spPr>
          <a:xfrm>
            <a:off x="3546571" y="3030661"/>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8 Ball Pool</a:t>
            </a:r>
            <a:endParaRPr lang="en-US" sz="2000" dirty="0">
              <a:latin typeface="Cambria" pitchFamily="18" charset="0"/>
              <a:ea typeface="Cambria" pitchFamily="18" charset="0"/>
            </a:endParaRPr>
          </a:p>
        </p:txBody>
      </p:sp>
      <p:sp>
        <p:nvSpPr>
          <p:cNvPr id="14" name="Text 12"/>
          <p:cNvSpPr/>
          <p:nvPr/>
        </p:nvSpPr>
        <p:spPr>
          <a:xfrm>
            <a:off x="3546571" y="3347624"/>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Brawl Stars</a:t>
            </a:r>
            <a:endParaRPr lang="en-US" sz="2000" dirty="0">
              <a:latin typeface="Cambria" pitchFamily="18" charset="0"/>
              <a:ea typeface="Cambria" pitchFamily="18" charset="0"/>
            </a:endParaRPr>
          </a:p>
        </p:txBody>
      </p:sp>
      <p:sp>
        <p:nvSpPr>
          <p:cNvPr id="15" name="Text 13"/>
          <p:cNvSpPr/>
          <p:nvPr/>
        </p:nvSpPr>
        <p:spPr>
          <a:xfrm>
            <a:off x="6142658" y="1955746"/>
            <a:ext cx="1701849" cy="268728"/>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Entertainment </a:t>
            </a:r>
            <a:r>
              <a:rPr lang="en-US" sz="2000" b="1" spc="-49" dirty="0">
                <a:latin typeface="Cambria" pitchFamily="18" charset="0"/>
                <a:ea typeface="Cambria" pitchFamily="18" charset="0"/>
                <a:cs typeface="Inter" pitchFamily="34" charset="-120"/>
              </a:rPr>
              <a:t>🎬</a:t>
            </a:r>
            <a:endParaRPr lang="en-US" sz="2000" dirty="0">
              <a:latin typeface="Cambria" pitchFamily="18" charset="0"/>
              <a:ea typeface="Cambria" pitchFamily="18" charset="0"/>
            </a:endParaRPr>
          </a:p>
        </p:txBody>
      </p:sp>
      <p:sp>
        <p:nvSpPr>
          <p:cNvPr id="16" name="Text 14"/>
          <p:cNvSpPr/>
          <p:nvPr/>
        </p:nvSpPr>
        <p:spPr>
          <a:xfrm>
            <a:off x="6364781" y="2396733"/>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400" spc="-22" dirty="0">
                <a:solidFill>
                  <a:srgbClr val="E5E0DF"/>
                </a:solidFill>
                <a:latin typeface="Cambria" pitchFamily="18" charset="0"/>
                <a:ea typeface="Cambria" pitchFamily="18" charset="0"/>
                <a:cs typeface="Inter" pitchFamily="34" charset="-120"/>
              </a:rPr>
              <a:t>Netflix</a:t>
            </a:r>
            <a:endParaRPr lang="en-US" sz="2400" dirty="0">
              <a:latin typeface="Cambria" pitchFamily="18" charset="0"/>
              <a:ea typeface="Cambria" pitchFamily="18" charset="0"/>
            </a:endParaRPr>
          </a:p>
        </p:txBody>
      </p:sp>
      <p:sp>
        <p:nvSpPr>
          <p:cNvPr id="17" name="Text 15"/>
          <p:cNvSpPr/>
          <p:nvPr/>
        </p:nvSpPr>
        <p:spPr>
          <a:xfrm>
            <a:off x="6364781" y="2713699"/>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YouTube</a:t>
            </a:r>
            <a:endParaRPr lang="en-US" sz="2000" dirty="0">
              <a:latin typeface="Cambria" pitchFamily="18" charset="0"/>
              <a:ea typeface="Cambria" pitchFamily="18" charset="0"/>
            </a:endParaRPr>
          </a:p>
        </p:txBody>
      </p:sp>
      <p:sp>
        <p:nvSpPr>
          <p:cNvPr id="18" name="Text 16"/>
          <p:cNvSpPr/>
          <p:nvPr/>
        </p:nvSpPr>
        <p:spPr>
          <a:xfrm>
            <a:off x="6364781" y="3030661"/>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Disney</a:t>
            </a:r>
            <a:r>
              <a:rPr lang="en-US" sz="1100" spc="-22" dirty="0">
                <a:solidFill>
                  <a:srgbClr val="E5E0DF"/>
                </a:solidFill>
                <a:latin typeface="Cambria" pitchFamily="18" charset="0"/>
                <a:ea typeface="Cambria" pitchFamily="18" charset="0"/>
                <a:cs typeface="Inter" pitchFamily="34" charset="-120"/>
              </a:rPr>
              <a:t>+</a:t>
            </a:r>
            <a:endParaRPr lang="en-US" sz="1100" dirty="0">
              <a:latin typeface="Cambria" pitchFamily="18" charset="0"/>
              <a:ea typeface="Cambria" pitchFamily="18" charset="0"/>
            </a:endParaRPr>
          </a:p>
        </p:txBody>
      </p:sp>
      <p:sp>
        <p:nvSpPr>
          <p:cNvPr id="19" name="Text 17"/>
          <p:cNvSpPr/>
          <p:nvPr/>
        </p:nvSpPr>
        <p:spPr>
          <a:xfrm>
            <a:off x="6364781" y="3347624"/>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Amazon Prime Video</a:t>
            </a:r>
            <a:endParaRPr lang="en-US" sz="2000" dirty="0">
              <a:latin typeface="Cambria" pitchFamily="18" charset="0"/>
              <a:ea typeface="Cambria" pitchFamily="18"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70" y="164192"/>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object 11">
            <a:extLst>
              <a:ext uri="{FF2B5EF4-FFF2-40B4-BE49-F238E27FC236}">
                <a16:creationId xmlns:a16="http://schemas.microsoft.com/office/drawing/2014/main" xmlns="" id="{E0342FAC-C208-72B7-F6A7-CDBF60DE8F66}"/>
              </a:ext>
            </a:extLst>
          </p:cNvPr>
          <p:cNvGrpSpPr/>
          <p:nvPr/>
        </p:nvGrpSpPr>
        <p:grpSpPr>
          <a:xfrm>
            <a:off x="274062" y="456034"/>
            <a:ext cx="599441" cy="578672"/>
            <a:chOff x="478536" y="263652"/>
            <a:chExt cx="809625" cy="809625"/>
          </a:xfrm>
        </p:grpSpPr>
        <p:sp>
          <p:nvSpPr>
            <p:cNvPr id="22"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23"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681264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6FE611-B8DA-C21A-9EDF-C5BE7AE576FB}"/>
              </a:ext>
            </a:extLst>
          </p:cNvPr>
          <p:cNvSpPr>
            <a:spLocks noGrp="1"/>
          </p:cNvSpPr>
          <p:nvPr>
            <p:ph type="title"/>
          </p:nvPr>
        </p:nvSpPr>
        <p:spPr>
          <a:xfrm>
            <a:off x="827553" y="214451"/>
            <a:ext cx="4026362" cy="472317"/>
          </a:xfrm>
          <a:solidFill>
            <a:schemeClr val="tx1"/>
          </a:solidFill>
        </p:spPr>
        <p:txBody>
          <a:bodyPr/>
          <a:lstStyle/>
          <a:p>
            <a:r>
              <a:rPr lang="en-US" sz="2400" b="1" dirty="0" smtClean="0">
                <a:solidFill>
                  <a:srgbClr val="C00000"/>
                </a:solidFill>
                <a:latin typeface="Cambria" pitchFamily="18" charset="0"/>
                <a:ea typeface="Cambria" pitchFamily="18" charset="0"/>
              </a:rPr>
              <a:t>How many apps are paid?</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 xmlns:a16="http://schemas.microsoft.com/office/drawing/2014/main" id="{F4D139B2-9ACF-3675-BA8D-8123787947C7}"/>
              </a:ext>
            </a:extLst>
          </p:cNvPr>
          <p:cNvSpPr>
            <a:spLocks noGrp="1"/>
          </p:cNvSpPr>
          <p:nvPr>
            <p:ph type="body" idx="1"/>
          </p:nvPr>
        </p:nvSpPr>
        <p:spPr>
          <a:xfrm>
            <a:off x="4527636" y="566057"/>
            <a:ext cx="4715583" cy="2569029"/>
          </a:xfrm>
        </p:spPr>
        <p:txBody>
          <a:bodyPr/>
          <a:lstStyle/>
          <a:p>
            <a:pPr>
              <a:buClrTx/>
            </a:pPr>
            <a:r>
              <a:rPr lang="en-US" sz="2800" b="0" i="0" dirty="0" smtClean="0">
                <a:solidFill>
                  <a:schemeClr val="tx1"/>
                </a:solidFill>
                <a:effectLst/>
                <a:latin typeface="Cambria" pitchFamily="18" charset="0"/>
                <a:ea typeface="Cambria" pitchFamily="18" charset="0"/>
              </a:rPr>
              <a:t>From the above pie chart, we can conclude </a:t>
            </a:r>
            <a:r>
              <a:rPr lang="en-US" sz="2800" b="1" i="0" dirty="0" smtClean="0">
                <a:solidFill>
                  <a:schemeClr val="tx1"/>
                </a:solidFill>
                <a:effectLst/>
                <a:latin typeface="Cambria" pitchFamily="18" charset="0"/>
                <a:ea typeface="Cambria" pitchFamily="18" charset="0"/>
              </a:rPr>
              <a:t>92.6% apps </a:t>
            </a:r>
            <a:r>
              <a:rPr lang="en-US" sz="2800" b="0" i="0" dirty="0" smtClean="0">
                <a:solidFill>
                  <a:schemeClr val="tx1"/>
                </a:solidFill>
                <a:effectLst/>
                <a:latin typeface="Cambria" pitchFamily="18" charset="0"/>
                <a:ea typeface="Cambria" pitchFamily="18" charset="0"/>
              </a:rPr>
              <a:t>on </a:t>
            </a:r>
            <a:r>
              <a:rPr lang="en-US" sz="2800" b="0" i="0" dirty="0" err="1" smtClean="0">
                <a:solidFill>
                  <a:schemeClr val="tx1"/>
                </a:solidFill>
                <a:effectLst/>
                <a:latin typeface="Cambria" pitchFamily="18" charset="0"/>
                <a:ea typeface="Cambria" pitchFamily="18" charset="0"/>
              </a:rPr>
              <a:t>google</a:t>
            </a:r>
            <a:r>
              <a:rPr lang="en-US" sz="2800" b="0" i="0" dirty="0" smtClean="0">
                <a:solidFill>
                  <a:schemeClr val="tx1"/>
                </a:solidFill>
                <a:effectLst/>
                <a:latin typeface="Cambria" pitchFamily="18" charset="0"/>
                <a:ea typeface="Cambria" pitchFamily="18" charset="0"/>
              </a:rPr>
              <a:t> play store are free.</a:t>
            </a:r>
          </a:p>
          <a:p>
            <a:pPr>
              <a:buClrTx/>
            </a:pPr>
            <a:r>
              <a:rPr lang="en-US" sz="2800" dirty="0" smtClean="0">
                <a:solidFill>
                  <a:schemeClr val="tx1"/>
                </a:solidFill>
                <a:latin typeface="Cambria" pitchFamily="18" charset="0"/>
                <a:ea typeface="Cambria" pitchFamily="18" charset="0"/>
              </a:rPr>
              <a:t>Even from the </a:t>
            </a:r>
            <a:r>
              <a:rPr lang="en-US" sz="2800" b="1" dirty="0" smtClean="0">
                <a:solidFill>
                  <a:schemeClr val="tx1"/>
                </a:solidFill>
                <a:latin typeface="Cambria" pitchFamily="18" charset="0"/>
                <a:ea typeface="Cambria" pitchFamily="18" charset="0"/>
              </a:rPr>
              <a:t>7.4% </a:t>
            </a:r>
            <a:r>
              <a:rPr lang="en-US" sz="2800" dirty="0" smtClean="0">
                <a:solidFill>
                  <a:schemeClr val="tx1"/>
                </a:solidFill>
                <a:latin typeface="Cambria" pitchFamily="18" charset="0"/>
                <a:ea typeface="Cambria" pitchFamily="18" charset="0"/>
              </a:rPr>
              <a:t>of paid apps, most of the apps has price range under 100 dollars.</a:t>
            </a:r>
            <a:endParaRPr lang="en-US" sz="2800" b="0" i="0" dirty="0" smtClean="0">
              <a:solidFill>
                <a:schemeClr val="tx1"/>
              </a:solidFill>
              <a:effectLst/>
              <a:latin typeface="Cambria" pitchFamily="18" charset="0"/>
              <a:ea typeface="Cambria" pitchFamily="18" charset="0"/>
            </a:endParaRPr>
          </a:p>
          <a:p>
            <a:pPr>
              <a:buClrTx/>
            </a:pPr>
            <a:endParaRPr lang="en-US" sz="2800" b="0" i="0" dirty="0">
              <a:solidFill>
                <a:schemeClr val="tx1"/>
              </a:solidFill>
              <a:effectLst/>
              <a:latin typeface="Cambria" pitchFamily="18" charset="0"/>
              <a:ea typeface="Cambria" pitchFamily="18" charset="0"/>
            </a:endParaRPr>
          </a:p>
          <a:p>
            <a:pPr>
              <a:buClrTx/>
            </a:pPr>
            <a:endParaRPr lang="en-US" sz="2800" b="0" i="0" dirty="0">
              <a:solidFill>
                <a:schemeClr val="tx1"/>
              </a:solidFill>
              <a:effectLst/>
              <a:latin typeface="Cambria" pitchFamily="18" charset="0"/>
              <a:ea typeface="Cambria" pitchFamily="18" charset="0"/>
            </a:endParaRPr>
          </a:p>
          <a:p>
            <a:pPr>
              <a:buClrTx/>
            </a:pPr>
            <a:endParaRPr lang="en-IN" sz="2800" b="1" dirty="0">
              <a:solidFill>
                <a:schemeClr val="tx1"/>
              </a:solidFill>
              <a:latin typeface="Cambria" pitchFamily="18" charset="0"/>
              <a:ea typeface="Cambria" pitchFamily="18" charset="0"/>
            </a:endParaRPr>
          </a:p>
        </p:txBody>
      </p:sp>
      <p:sp>
        <p:nvSpPr>
          <p:cNvPr id="8" name="TextBox 7">
            <a:extLst>
              <a:ext uri="{FF2B5EF4-FFF2-40B4-BE49-F238E27FC236}">
                <a16:creationId xmlns="" xmlns:a16="http://schemas.microsoft.com/office/drawing/2014/main" id="{D6DF0E1C-9DB5-97DF-EF09-37A91E3CD277}"/>
              </a:ext>
            </a:extLst>
          </p:cNvPr>
          <p:cNvSpPr txBox="1"/>
          <p:nvPr/>
        </p:nvSpPr>
        <p:spPr>
          <a:xfrm>
            <a:off x="1654350" y="4596465"/>
            <a:ext cx="2220480" cy="400110"/>
          </a:xfrm>
          <a:prstGeom prst="rect">
            <a:avLst/>
          </a:prstGeom>
          <a:noFill/>
        </p:spPr>
        <p:txBody>
          <a:bodyPr wrap="none" rtlCol="0">
            <a:spAutoFit/>
          </a:bodyPr>
          <a:lstStyle/>
          <a:p>
            <a:r>
              <a:rPr lang="en-US" sz="2000" b="1" dirty="0">
                <a:solidFill>
                  <a:schemeClr val="tx1"/>
                </a:solidFill>
              </a:rPr>
              <a:t>So less the price</a:t>
            </a:r>
            <a:endParaRPr lang="en-IN" sz="2000" b="1" dirty="0">
              <a:solidFill>
                <a:schemeClr val="tx1"/>
              </a:solidFill>
            </a:endParaRPr>
          </a:p>
        </p:txBody>
      </p:sp>
      <p:sp>
        <p:nvSpPr>
          <p:cNvPr id="9" name="TextBox 8">
            <a:extLst>
              <a:ext uri="{FF2B5EF4-FFF2-40B4-BE49-F238E27FC236}">
                <a16:creationId xmlns="" xmlns:a16="http://schemas.microsoft.com/office/drawing/2014/main" id="{1002F1ED-5265-D156-9731-AA128382C771}"/>
              </a:ext>
            </a:extLst>
          </p:cNvPr>
          <p:cNvSpPr txBox="1"/>
          <p:nvPr/>
        </p:nvSpPr>
        <p:spPr>
          <a:xfrm>
            <a:off x="4987879" y="4596465"/>
            <a:ext cx="2829621" cy="400110"/>
          </a:xfrm>
          <a:prstGeom prst="rect">
            <a:avLst/>
          </a:prstGeom>
          <a:noFill/>
        </p:spPr>
        <p:txBody>
          <a:bodyPr wrap="none" rtlCol="0">
            <a:spAutoFit/>
          </a:bodyPr>
          <a:lstStyle/>
          <a:p>
            <a:r>
              <a:rPr lang="en-US" sz="2000" b="1" dirty="0">
                <a:solidFill>
                  <a:schemeClr val="tx1"/>
                </a:solidFill>
              </a:rPr>
              <a:t>More are the installs!!</a:t>
            </a:r>
            <a:endParaRPr lang="en-IN" sz="2000" b="1" dirty="0">
              <a:solidFill>
                <a:schemeClr val="tx1"/>
              </a:solidFill>
            </a:endParaRPr>
          </a:p>
        </p:txBody>
      </p:sp>
      <p:cxnSp>
        <p:nvCxnSpPr>
          <p:cNvPr id="11" name="Straight Arrow Connector 10">
            <a:extLst>
              <a:ext uri="{FF2B5EF4-FFF2-40B4-BE49-F238E27FC236}">
                <a16:creationId xmlns="" xmlns:a16="http://schemas.microsoft.com/office/drawing/2014/main" id="{9E125D5A-4048-ECCB-41A5-D23F04823944}"/>
              </a:ext>
            </a:extLst>
          </p:cNvPr>
          <p:cNvCxnSpPr/>
          <p:nvPr/>
        </p:nvCxnSpPr>
        <p:spPr>
          <a:xfrm>
            <a:off x="3983064" y="4796520"/>
            <a:ext cx="9376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35" y="959661"/>
            <a:ext cx="4400794" cy="3293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object 11">
            <a:extLst>
              <a:ext uri="{FF2B5EF4-FFF2-40B4-BE49-F238E27FC236}">
                <a16:creationId xmlns:a16="http://schemas.microsoft.com/office/drawing/2014/main" xmlns="" id="{E0342FAC-C208-72B7-F6A7-CDBF60DE8F66}"/>
              </a:ext>
            </a:extLst>
          </p:cNvPr>
          <p:cNvGrpSpPr/>
          <p:nvPr/>
        </p:nvGrpSpPr>
        <p:grpSpPr>
          <a:xfrm>
            <a:off x="200235" y="195019"/>
            <a:ext cx="599441" cy="578672"/>
            <a:chOff x="478536" y="263652"/>
            <a:chExt cx="809625" cy="809625"/>
          </a:xfrm>
        </p:grpSpPr>
        <p:sp>
          <p:nvSpPr>
            <p:cNvPr id="12"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9117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EAFBAF-E5C6-AEF0-1BD8-783D94BCD802}"/>
              </a:ext>
            </a:extLst>
          </p:cNvPr>
          <p:cNvSpPr>
            <a:spLocks noGrp="1"/>
          </p:cNvSpPr>
          <p:nvPr>
            <p:ph type="title"/>
          </p:nvPr>
        </p:nvSpPr>
        <p:spPr>
          <a:xfrm>
            <a:off x="1059544" y="111816"/>
            <a:ext cx="6883346" cy="539117"/>
          </a:xfrm>
          <a:solidFill>
            <a:schemeClr val="tx1"/>
          </a:solidFill>
        </p:spPr>
        <p:txBody>
          <a:bodyPr/>
          <a:lstStyle/>
          <a:p>
            <a:r>
              <a:rPr lang="en-US" sz="2400" b="1" dirty="0">
                <a:solidFill>
                  <a:srgbClr val="C00000"/>
                </a:solidFill>
                <a:latin typeface="Cambria" pitchFamily="18" charset="0"/>
                <a:ea typeface="Cambria" pitchFamily="18" charset="0"/>
              </a:rPr>
              <a:t>Now let’s see how ratings are performing!</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 xmlns:a16="http://schemas.microsoft.com/office/drawing/2014/main" id="{E3FF082A-E293-874E-DBEC-E6CA05FB025B}"/>
              </a:ext>
            </a:extLst>
          </p:cNvPr>
          <p:cNvSpPr>
            <a:spLocks noGrp="1"/>
          </p:cNvSpPr>
          <p:nvPr>
            <p:ph type="body" idx="1"/>
          </p:nvPr>
        </p:nvSpPr>
        <p:spPr>
          <a:xfrm>
            <a:off x="5181600" y="1103086"/>
            <a:ext cx="3512919" cy="3120571"/>
          </a:xfrm>
        </p:spPr>
        <p:txBody>
          <a:bodyPr/>
          <a:lstStyle/>
          <a:p>
            <a:pPr>
              <a:buClrTx/>
            </a:pPr>
            <a:r>
              <a:rPr lang="en-US" sz="2000" dirty="0">
                <a:solidFill>
                  <a:schemeClr val="tx1"/>
                </a:solidFill>
                <a:latin typeface="Cambria" pitchFamily="18" charset="0"/>
                <a:ea typeface="Cambria" pitchFamily="18" charset="0"/>
              </a:rPr>
              <a:t>We can observe that average rating across all app categories is </a:t>
            </a:r>
            <a:r>
              <a:rPr lang="en-US" sz="2000" b="1" dirty="0">
                <a:solidFill>
                  <a:schemeClr val="tx1"/>
                </a:solidFill>
                <a:latin typeface="Cambria" pitchFamily="18" charset="0"/>
                <a:ea typeface="Cambria" pitchFamily="18" charset="0"/>
              </a:rPr>
              <a:t>4.217</a:t>
            </a:r>
            <a:r>
              <a:rPr lang="en-US" sz="2000" dirty="0" smtClean="0">
                <a:solidFill>
                  <a:schemeClr val="tx1"/>
                </a:solidFill>
                <a:latin typeface="Cambria" pitchFamily="18" charset="0"/>
                <a:ea typeface="Cambria" pitchFamily="18" charset="0"/>
              </a:rPr>
              <a:t>.</a:t>
            </a:r>
          </a:p>
          <a:p>
            <a:pPr>
              <a:buClrTx/>
            </a:pPr>
            <a:endParaRPr lang="en-US" sz="2000" dirty="0">
              <a:solidFill>
                <a:schemeClr val="tx1"/>
              </a:solidFill>
              <a:latin typeface="Cambria" pitchFamily="18" charset="0"/>
              <a:ea typeface="Cambria" pitchFamily="18" charset="0"/>
            </a:endParaRPr>
          </a:p>
          <a:p>
            <a:pPr>
              <a:buClrTx/>
            </a:pPr>
            <a:r>
              <a:rPr lang="en-US" sz="2000" b="0" i="0" dirty="0">
                <a:solidFill>
                  <a:schemeClr val="tx1"/>
                </a:solidFill>
                <a:effectLst/>
                <a:latin typeface="Cambria" pitchFamily="18" charset="0"/>
                <a:ea typeface="Cambria" pitchFamily="18" charset="0"/>
              </a:rPr>
              <a:t>A small spike at rating 1 emphasizes that a few apps has been rated poorly and hence the subsequent installs are affected.</a:t>
            </a:r>
          </a:p>
          <a:p>
            <a:pPr>
              <a:buClrTx/>
            </a:pPr>
            <a:endParaRPr lang="en-IN" dirty="0">
              <a:solidFill>
                <a:schemeClr val="tx1"/>
              </a:solidFill>
            </a:endParaRPr>
          </a:p>
        </p:txBody>
      </p:sp>
      <p:grpSp>
        <p:nvGrpSpPr>
          <p:cNvPr id="7" name="object 11">
            <a:extLst>
              <a:ext uri="{FF2B5EF4-FFF2-40B4-BE49-F238E27FC236}">
                <a16:creationId xmlns:a16="http://schemas.microsoft.com/office/drawing/2014/main" xmlns="" id="{E0342FAC-C208-72B7-F6A7-CDBF60DE8F66}"/>
              </a:ext>
            </a:extLst>
          </p:cNvPr>
          <p:cNvGrpSpPr/>
          <p:nvPr/>
        </p:nvGrpSpPr>
        <p:grpSpPr>
          <a:xfrm>
            <a:off x="318068" y="154580"/>
            <a:ext cx="599441" cy="578672"/>
            <a:chOff x="478536" y="263652"/>
            <a:chExt cx="809625" cy="809625"/>
          </a:xfrm>
        </p:grpSpPr>
        <p:sp>
          <p:nvSpPr>
            <p:cNvPr id="8"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1024347"/>
            <a:ext cx="5164866" cy="359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577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40FF95-65A5-DDC3-0856-FA3F9F7FE07D}"/>
              </a:ext>
            </a:extLst>
          </p:cNvPr>
          <p:cNvSpPr>
            <a:spLocks noGrp="1"/>
          </p:cNvSpPr>
          <p:nvPr>
            <p:ph type="title"/>
          </p:nvPr>
        </p:nvSpPr>
        <p:spPr>
          <a:xfrm>
            <a:off x="1030406" y="147808"/>
            <a:ext cx="5979996" cy="572700"/>
          </a:xfrm>
          <a:solidFill>
            <a:schemeClr val="tx1"/>
          </a:solidFill>
        </p:spPr>
        <p:txBody>
          <a:bodyPr/>
          <a:lstStyle/>
          <a:p>
            <a:r>
              <a:rPr lang="en-US" sz="2400" b="1" dirty="0">
                <a:solidFill>
                  <a:srgbClr val="C00000"/>
                </a:solidFill>
                <a:latin typeface="Cambria" pitchFamily="18" charset="0"/>
                <a:ea typeface="Cambria" pitchFamily="18" charset="0"/>
              </a:rPr>
              <a:t>Does size of an app affect it’s rating?</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 xmlns:a16="http://schemas.microsoft.com/office/drawing/2014/main" id="{B8E894CE-65F7-B715-61D6-5530736DD003}"/>
              </a:ext>
            </a:extLst>
          </p:cNvPr>
          <p:cNvSpPr>
            <a:spLocks noGrp="1"/>
          </p:cNvSpPr>
          <p:nvPr>
            <p:ph type="body" idx="1"/>
          </p:nvPr>
        </p:nvSpPr>
        <p:spPr>
          <a:xfrm>
            <a:off x="188686" y="484333"/>
            <a:ext cx="4813349" cy="4197516"/>
          </a:xfrm>
        </p:spPr>
        <p:txBody>
          <a:bodyPr/>
          <a:lstStyle/>
          <a:p>
            <a:pPr>
              <a:buClrTx/>
            </a:pPr>
            <a:endParaRPr lang="en-US" sz="1600" dirty="0">
              <a:solidFill>
                <a:schemeClr val="tx1"/>
              </a:solidFill>
            </a:endParaRPr>
          </a:p>
          <a:p>
            <a:pPr>
              <a:buClrTx/>
            </a:pPr>
            <a:r>
              <a:rPr lang="en-US" sz="1800" dirty="0">
                <a:solidFill>
                  <a:schemeClr val="tx1"/>
                </a:solidFill>
                <a:latin typeface="Cambria" pitchFamily="18" charset="0"/>
                <a:ea typeface="Cambria" pitchFamily="18" charset="0"/>
              </a:rPr>
              <a:t>People generally prefer </a:t>
            </a:r>
            <a:r>
              <a:rPr lang="en-US" sz="1800" b="1" dirty="0">
                <a:solidFill>
                  <a:schemeClr val="tx1"/>
                </a:solidFill>
                <a:latin typeface="Cambria" pitchFamily="18" charset="0"/>
                <a:ea typeface="Cambria" pitchFamily="18" charset="0"/>
              </a:rPr>
              <a:t>apps with less size</a:t>
            </a:r>
            <a:r>
              <a:rPr lang="en-US" sz="1800" dirty="0">
                <a:solidFill>
                  <a:schemeClr val="tx1"/>
                </a:solidFill>
                <a:latin typeface="Cambria" pitchFamily="18" charset="0"/>
                <a:ea typeface="Cambria" pitchFamily="18" charset="0"/>
              </a:rPr>
              <a:t> due to data and/size constraints. As the </a:t>
            </a:r>
            <a:r>
              <a:rPr lang="en-US" sz="1800" b="1" dirty="0">
                <a:solidFill>
                  <a:schemeClr val="tx1"/>
                </a:solidFill>
                <a:latin typeface="Cambria" pitchFamily="18" charset="0"/>
                <a:ea typeface="Cambria" pitchFamily="18" charset="0"/>
              </a:rPr>
              <a:t>size of an app increases, it's rating decreases.</a:t>
            </a:r>
          </a:p>
          <a:p>
            <a:pPr>
              <a:buClrTx/>
            </a:pPr>
            <a:r>
              <a:rPr lang="en-US" sz="1800" dirty="0">
                <a:solidFill>
                  <a:schemeClr val="tx1"/>
                </a:solidFill>
                <a:latin typeface="Cambria" pitchFamily="18" charset="0"/>
                <a:ea typeface="Cambria" pitchFamily="18" charset="0"/>
              </a:rPr>
              <a:t>Surprisingly, there are few apps whose size is close to 100 MBs but still has 4/5 stars as a review. Though this number is less, we can't ignore a fact that the </a:t>
            </a:r>
            <a:r>
              <a:rPr lang="en-US" sz="1800" b="1" dirty="0">
                <a:solidFill>
                  <a:schemeClr val="tx1"/>
                </a:solidFill>
                <a:latin typeface="Cambria" pitchFamily="18" charset="0"/>
                <a:ea typeface="Cambria" pitchFamily="18" charset="0"/>
              </a:rPr>
              <a:t>rating also depends upon the content that the app </a:t>
            </a:r>
            <a:r>
              <a:rPr lang="en-US" sz="1800" dirty="0">
                <a:solidFill>
                  <a:schemeClr val="tx1"/>
                </a:solidFill>
                <a:latin typeface="Cambria" pitchFamily="18" charset="0"/>
                <a:ea typeface="Cambria" pitchFamily="18" charset="0"/>
              </a:rPr>
              <a:t>is serving.</a:t>
            </a:r>
          </a:p>
          <a:p>
            <a:pPr>
              <a:buClrTx/>
            </a:pPr>
            <a:r>
              <a:rPr lang="en-US" sz="1800" dirty="0">
                <a:solidFill>
                  <a:schemeClr val="tx1"/>
                </a:solidFill>
                <a:latin typeface="Cambria" pitchFamily="18" charset="0"/>
                <a:ea typeface="Cambria" pitchFamily="18" charset="0"/>
              </a:rPr>
              <a:t>There are many apps that are </a:t>
            </a:r>
            <a:r>
              <a:rPr lang="en-US" sz="1800" b="1" dirty="0">
                <a:solidFill>
                  <a:schemeClr val="tx1"/>
                </a:solidFill>
                <a:latin typeface="Cambria" pitchFamily="18" charset="0"/>
                <a:ea typeface="Cambria" pitchFamily="18" charset="0"/>
              </a:rPr>
              <a:t>smaller in size </a:t>
            </a:r>
            <a:r>
              <a:rPr lang="en-US" sz="1800" dirty="0">
                <a:solidFill>
                  <a:schemeClr val="tx1"/>
                </a:solidFill>
                <a:latin typeface="Cambria" pitchFamily="18" charset="0"/>
                <a:ea typeface="Cambria" pitchFamily="18" charset="0"/>
              </a:rPr>
              <a:t>and have </a:t>
            </a:r>
            <a:r>
              <a:rPr lang="en-US" sz="1800" b="1" dirty="0">
                <a:solidFill>
                  <a:schemeClr val="tx1"/>
                </a:solidFill>
                <a:latin typeface="Cambria" pitchFamily="18" charset="0"/>
                <a:ea typeface="Cambria" pitchFamily="18" charset="0"/>
              </a:rPr>
              <a:t>very good rating</a:t>
            </a:r>
            <a:r>
              <a:rPr lang="en-US" sz="2000" dirty="0">
                <a:solidFill>
                  <a:schemeClr val="tx1"/>
                </a:solidFill>
                <a:latin typeface="Cambria" pitchFamily="18" charset="0"/>
                <a:ea typeface="Cambria"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307" y="898754"/>
            <a:ext cx="330517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object 11">
            <a:extLst>
              <a:ext uri="{FF2B5EF4-FFF2-40B4-BE49-F238E27FC236}">
                <a16:creationId xmlns:a16="http://schemas.microsoft.com/office/drawing/2014/main" xmlns="" id="{E0342FAC-C208-72B7-F6A7-CDBF60DE8F66}"/>
              </a:ext>
            </a:extLst>
          </p:cNvPr>
          <p:cNvGrpSpPr/>
          <p:nvPr/>
        </p:nvGrpSpPr>
        <p:grpSpPr>
          <a:xfrm>
            <a:off x="354680" y="195019"/>
            <a:ext cx="599441" cy="578672"/>
            <a:chOff x="478536" y="263652"/>
            <a:chExt cx="809625" cy="809625"/>
          </a:xfrm>
        </p:grpSpPr>
        <p:sp>
          <p:nvSpPr>
            <p:cNvPr id="7"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415650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1BB2A1-FB5B-2650-8309-68BD43CDB955}"/>
              </a:ext>
            </a:extLst>
          </p:cNvPr>
          <p:cNvSpPr>
            <a:spLocks noGrp="1"/>
          </p:cNvSpPr>
          <p:nvPr>
            <p:ph type="title"/>
          </p:nvPr>
        </p:nvSpPr>
        <p:spPr>
          <a:xfrm>
            <a:off x="913219" y="115743"/>
            <a:ext cx="7295600" cy="438378"/>
          </a:xfrm>
          <a:solidFill>
            <a:schemeClr val="tx1"/>
          </a:solidFill>
        </p:spPr>
        <p:txBody>
          <a:bodyPr/>
          <a:lstStyle/>
          <a:p>
            <a:r>
              <a:rPr lang="en-IN" sz="2400" b="1" dirty="0">
                <a:solidFill>
                  <a:srgbClr val="C00000"/>
                </a:solidFill>
                <a:latin typeface="Cambria" pitchFamily="18" charset="0"/>
                <a:ea typeface="Cambria" pitchFamily="18" charset="0"/>
              </a:rPr>
              <a:t>Bivariate Analysis</a:t>
            </a:r>
          </a:p>
        </p:txBody>
      </p:sp>
      <p:pic>
        <p:nvPicPr>
          <p:cNvPr id="5122" name="Picture 2">
            <a:extLst>
              <a:ext uri="{FF2B5EF4-FFF2-40B4-BE49-F238E27FC236}">
                <a16:creationId xmlns="" xmlns:a16="http://schemas.microsoft.com/office/drawing/2014/main" id="{61C6F47D-1497-6397-44EC-3249ACBA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18" y="620272"/>
            <a:ext cx="7134773" cy="38496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A6A9A513-BCE4-9082-326A-1A540BF592B1}"/>
              </a:ext>
            </a:extLst>
          </p:cNvPr>
          <p:cNvSpPr txBox="1"/>
          <p:nvPr/>
        </p:nvSpPr>
        <p:spPr>
          <a:xfrm>
            <a:off x="906651" y="4469892"/>
            <a:ext cx="6950990" cy="523220"/>
          </a:xfrm>
          <a:prstGeom prst="rect">
            <a:avLst/>
          </a:prstGeom>
          <a:noFill/>
        </p:spPr>
        <p:txBody>
          <a:bodyPr wrap="square" rtlCol="0">
            <a:spAutoFit/>
          </a:bodyPr>
          <a:lstStyle/>
          <a:p>
            <a:r>
              <a:rPr lang="en-US" dirty="0">
                <a:solidFill>
                  <a:schemeClr val="tx1"/>
                </a:solidFill>
                <a:latin typeface="Cambria" pitchFamily="18" charset="0"/>
                <a:ea typeface="Cambria" pitchFamily="18" charset="0"/>
              </a:rPr>
              <a:t>Here, we are exploring 2 columns at the same time, for the purpose of determining the empirical relationship between them.</a:t>
            </a:r>
            <a:endParaRPr lang="en-IN" dirty="0">
              <a:solidFill>
                <a:schemeClr val="tx1"/>
              </a:solidFill>
              <a:latin typeface="Cambria" pitchFamily="18" charset="0"/>
              <a:ea typeface="Cambria" pitchFamily="18" charset="0"/>
            </a:endParaRPr>
          </a:p>
        </p:txBody>
      </p:sp>
      <p:grpSp>
        <p:nvGrpSpPr>
          <p:cNvPr id="7" name="object 11">
            <a:extLst>
              <a:ext uri="{FF2B5EF4-FFF2-40B4-BE49-F238E27FC236}">
                <a16:creationId xmlns:a16="http://schemas.microsoft.com/office/drawing/2014/main" xmlns="" id="{E0342FAC-C208-72B7-F6A7-CDBF60DE8F66}"/>
              </a:ext>
            </a:extLst>
          </p:cNvPr>
          <p:cNvGrpSpPr/>
          <p:nvPr/>
        </p:nvGrpSpPr>
        <p:grpSpPr>
          <a:xfrm>
            <a:off x="354680" y="94157"/>
            <a:ext cx="599441" cy="578672"/>
            <a:chOff x="478536" y="263652"/>
            <a:chExt cx="809625" cy="809625"/>
          </a:xfrm>
        </p:grpSpPr>
        <p:sp>
          <p:nvSpPr>
            <p:cNvPr id="8"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583194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39D911-0EED-F874-E75F-40D8FE55B747}"/>
              </a:ext>
            </a:extLst>
          </p:cNvPr>
          <p:cNvSpPr>
            <a:spLocks noGrp="1"/>
          </p:cNvSpPr>
          <p:nvPr>
            <p:ph type="title"/>
          </p:nvPr>
        </p:nvSpPr>
        <p:spPr>
          <a:xfrm>
            <a:off x="638629" y="110380"/>
            <a:ext cx="7736114" cy="572700"/>
          </a:xfrm>
          <a:solidFill>
            <a:schemeClr val="tx1"/>
          </a:solidFill>
        </p:spPr>
        <p:txBody>
          <a:bodyPr/>
          <a:lstStyle/>
          <a:p>
            <a:r>
              <a:rPr lang="en-US" sz="2400" b="1" dirty="0">
                <a:solidFill>
                  <a:srgbClr val="C00000"/>
                </a:solidFill>
                <a:latin typeface="Cambria" pitchFamily="18" charset="0"/>
                <a:ea typeface="Cambria" pitchFamily="18" charset="0"/>
              </a:rPr>
              <a:t>Let’s explore content rating!</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 xmlns:a16="http://schemas.microsoft.com/office/drawing/2014/main" id="{3397C018-ADB3-49EC-5382-3AF73BEC344A}"/>
              </a:ext>
            </a:extLst>
          </p:cNvPr>
          <p:cNvSpPr>
            <a:spLocks noGrp="1"/>
          </p:cNvSpPr>
          <p:nvPr>
            <p:ph type="body" idx="1"/>
          </p:nvPr>
        </p:nvSpPr>
        <p:spPr>
          <a:xfrm>
            <a:off x="165219" y="678052"/>
            <a:ext cx="3858031" cy="3471330"/>
          </a:xfrm>
        </p:spPr>
        <p:txBody>
          <a:bodyPr/>
          <a:lstStyle/>
          <a:p>
            <a:pPr>
              <a:buClrTx/>
            </a:pPr>
            <a:r>
              <a:rPr lang="en-US" sz="2000" dirty="0">
                <a:solidFill>
                  <a:schemeClr val="tx1"/>
                </a:solidFill>
              </a:rPr>
              <a:t>Mostly </a:t>
            </a:r>
            <a:r>
              <a:rPr lang="en-US" sz="2000" b="1" dirty="0">
                <a:solidFill>
                  <a:schemeClr val="tx1"/>
                </a:solidFill>
              </a:rPr>
              <a:t>90%</a:t>
            </a:r>
            <a:r>
              <a:rPr lang="en-US" sz="2000" dirty="0">
                <a:solidFill>
                  <a:schemeClr val="tx1"/>
                </a:solidFill>
              </a:rPr>
              <a:t> of total apps are targeting audience in </a:t>
            </a:r>
            <a:r>
              <a:rPr lang="en-US" sz="2000" b="1" dirty="0">
                <a:solidFill>
                  <a:schemeClr val="tx1"/>
                </a:solidFill>
              </a:rPr>
              <a:t>every age group</a:t>
            </a:r>
            <a:r>
              <a:rPr lang="en-US" sz="2000" dirty="0">
                <a:solidFill>
                  <a:schemeClr val="tx1"/>
                </a:solidFill>
              </a:rPr>
              <a:t> and hence they are available for everyone.</a:t>
            </a:r>
          </a:p>
          <a:p>
            <a:pPr>
              <a:buClrTx/>
            </a:pPr>
            <a:r>
              <a:rPr lang="en-US" sz="2000" dirty="0">
                <a:solidFill>
                  <a:schemeClr val="tx1"/>
                </a:solidFill>
              </a:rPr>
              <a:t>Very few(less then 500 apps) are catering to only adult population i.e. Mature 17+</a:t>
            </a:r>
          </a:p>
        </p:txBody>
      </p:sp>
      <p:pic>
        <p:nvPicPr>
          <p:cNvPr id="5" name="Picture 4">
            <a:extLst>
              <a:ext uri="{FF2B5EF4-FFF2-40B4-BE49-F238E27FC236}">
                <a16:creationId xmlns="" xmlns:a16="http://schemas.microsoft.com/office/drawing/2014/main" id="{6442E1BD-4B38-4B9C-909D-37414CBD3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193" y="3315686"/>
            <a:ext cx="1860068" cy="16092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814" y="799194"/>
            <a:ext cx="4862149" cy="351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object 11">
            <a:extLst>
              <a:ext uri="{FF2B5EF4-FFF2-40B4-BE49-F238E27FC236}">
                <a16:creationId xmlns:a16="http://schemas.microsoft.com/office/drawing/2014/main" xmlns="" id="{E0342FAC-C208-72B7-F6A7-CDBF60DE8F66}"/>
              </a:ext>
            </a:extLst>
          </p:cNvPr>
          <p:cNvGrpSpPr/>
          <p:nvPr/>
        </p:nvGrpSpPr>
        <p:grpSpPr>
          <a:xfrm>
            <a:off x="54818" y="143691"/>
            <a:ext cx="599441" cy="578672"/>
            <a:chOff x="478536" y="263652"/>
            <a:chExt cx="809625" cy="809625"/>
          </a:xfrm>
        </p:grpSpPr>
        <p:sp>
          <p:nvSpPr>
            <p:cNvPr id="8"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33771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55" y="185723"/>
            <a:ext cx="6247237" cy="595968"/>
          </a:xfrm>
          <a:prstGeom prst="rect">
            <a:avLst/>
          </a:prstGeom>
          <a:solidFill>
            <a:schemeClr val="tx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4000" b="1" i="0" u="none" strike="noStrike" cap="none" dirty="0">
                <a:solidFill>
                  <a:srgbClr val="C00000"/>
                </a:solidFill>
                <a:latin typeface="Cambria" pitchFamily="18" charset="0"/>
                <a:ea typeface="Cambria" pitchFamily="18" charset="0"/>
                <a:sym typeface="Arial"/>
              </a:rPr>
              <a:t>Introduction</a:t>
            </a:r>
            <a:endParaRPr sz="4000" dirty="0">
              <a:solidFill>
                <a:srgbClr val="C00000"/>
              </a:solidFill>
              <a:latin typeface="Cambria" pitchFamily="18" charset="0"/>
              <a:ea typeface="Cambria" pitchFamily="18" charset="0"/>
            </a:endParaRPr>
          </a:p>
        </p:txBody>
      </p:sp>
      <p:pic>
        <p:nvPicPr>
          <p:cNvPr id="6" name="Picture 5" hidden="1">
            <a:extLst>
              <a:ext uri="{FF2B5EF4-FFF2-40B4-BE49-F238E27FC236}">
                <a16:creationId xmlns:a16="http://schemas.microsoft.com/office/drawing/2014/main" xmlns="" id="{EC85476F-92CE-0BB6-50AE-A33BBE2D9E0A}"/>
              </a:ext>
            </a:extLst>
          </p:cNvPr>
          <p:cNvPicPr>
            <a:picLocks noChangeAspect="1"/>
          </p:cNvPicPr>
          <p:nvPr/>
        </p:nvPicPr>
        <p:blipFill>
          <a:blip r:embed="rId3"/>
          <a:stretch>
            <a:fillRect/>
          </a:stretch>
        </p:blipFill>
        <p:spPr>
          <a:xfrm>
            <a:off x="209413"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2000" dirty="0">
                <a:solidFill>
                  <a:schemeClr val="tx1"/>
                </a:solidFill>
                <a:latin typeface="Cambria" pitchFamily="18" charset="0"/>
                <a:ea typeface="Cambria" pitchFamily="18" charset="0"/>
              </a:rPr>
              <a:t>Play  store  is  an  Android  Market  serves  as  the  official  app  store  for  certified  devices  running  on  the Android  Operating  system.  Developed  and  Operated by  Google,   launched  on  6th  March,  2012. </a:t>
            </a:r>
          </a:p>
          <a:p>
            <a:r>
              <a:rPr lang="en-US" sz="2000" dirty="0">
                <a:solidFill>
                  <a:schemeClr val="tx1"/>
                </a:solidFill>
                <a:latin typeface="Cambria" pitchFamily="18" charset="0"/>
                <a:ea typeface="Cambria" pitchFamily="18" charset="0"/>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a:t>
            </a:r>
            <a:r>
              <a:rPr lang="en-US" sz="2000" dirty="0">
                <a:solidFill>
                  <a:schemeClr val="bg2">
                    <a:lumMod val="10000"/>
                  </a:schemeClr>
                </a:solidFill>
                <a:latin typeface="Cambria" pitchFamily="18" charset="0"/>
                <a:ea typeface="Cambria" pitchFamily="18" charset="0"/>
              </a:rPr>
              <a: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xmlns=""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xmlns=""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845" y="153041"/>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49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872478" y="269704"/>
            <a:ext cx="6384202" cy="422401"/>
          </a:xfrm>
          <a:prstGeom prst="rect">
            <a:avLst/>
          </a:prstGeom>
          <a:solidFill>
            <a:schemeClr val="tx1"/>
          </a:solidFill>
          <a:ln/>
        </p:spPr>
        <p:txBody>
          <a:bodyPr wrap="none" lIns="57150" tIns="28575" rIns="57150" bIns="28575" rtlCol="0" anchor="t"/>
          <a:lstStyle/>
          <a:p>
            <a:pPr>
              <a:lnSpc>
                <a:spcPts val="2487"/>
              </a:lnSpc>
            </a:pPr>
            <a:r>
              <a:rPr lang="en-US" b="1" spc="-57" dirty="0">
                <a:solidFill>
                  <a:srgbClr val="C00000"/>
                </a:solidFill>
                <a:latin typeface="Cambria" pitchFamily="18" charset="0"/>
                <a:ea typeface="Cambria" pitchFamily="18" charset="0"/>
                <a:cs typeface="Inter" pitchFamily="34" charset="-120"/>
              </a:rPr>
              <a:t>Understanding User Preferences and Trends</a:t>
            </a:r>
            <a:endParaRPr lang="en-US" dirty="0">
              <a:solidFill>
                <a:srgbClr val="C00000"/>
              </a:solidFill>
              <a:latin typeface="Cambria" pitchFamily="18" charset="0"/>
              <a:ea typeface="Cambria" pitchFamily="18" charset="0"/>
            </a:endParaRPr>
          </a:p>
        </p:txBody>
      </p:sp>
      <p:pic>
        <p:nvPicPr>
          <p:cNvPr id="5" name="Image 0" descr="preencoded.png"/>
          <p:cNvPicPr>
            <a:picLocks noChangeAspect="1"/>
          </p:cNvPicPr>
          <p:nvPr/>
        </p:nvPicPr>
        <p:blipFill>
          <a:blip r:embed="rId3"/>
          <a:stretch>
            <a:fillRect/>
          </a:stretch>
        </p:blipFill>
        <p:spPr>
          <a:xfrm>
            <a:off x="557958" y="1023565"/>
            <a:ext cx="1934549" cy="1920325"/>
          </a:xfrm>
          <a:prstGeom prst="rect">
            <a:avLst/>
          </a:prstGeom>
        </p:spPr>
      </p:pic>
      <p:sp>
        <p:nvSpPr>
          <p:cNvPr id="6" name="Text 3"/>
          <p:cNvSpPr/>
          <p:nvPr/>
        </p:nvSpPr>
        <p:spPr>
          <a:xfrm>
            <a:off x="518815" y="3176651"/>
            <a:ext cx="1722090"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Staying Ahead of the Curve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7" name="Text 4"/>
          <p:cNvSpPr/>
          <p:nvPr/>
        </p:nvSpPr>
        <p:spPr>
          <a:xfrm>
            <a:off x="364411" y="3424914"/>
            <a:ext cx="2030909" cy="520762"/>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Identify emerging trends to capitalize on new opportunities and remain competitive in the marketspace.</a:t>
            </a:r>
            <a:endParaRPr lang="en-US" dirty="0">
              <a:latin typeface="Cambria" pitchFamily="18" charset="0"/>
              <a:ea typeface="Cambria" pitchFamily="18" charset="0"/>
            </a:endParaRPr>
          </a:p>
        </p:txBody>
      </p:sp>
      <p:pic>
        <p:nvPicPr>
          <p:cNvPr id="8" name="Image 1" descr="preencoded.png"/>
          <p:cNvPicPr>
            <a:picLocks noChangeAspect="1"/>
          </p:cNvPicPr>
          <p:nvPr/>
        </p:nvPicPr>
        <p:blipFill>
          <a:blip r:embed="rId4"/>
          <a:stretch>
            <a:fillRect/>
          </a:stretch>
        </p:blipFill>
        <p:spPr>
          <a:xfrm>
            <a:off x="2645804" y="1023565"/>
            <a:ext cx="1934549" cy="1920325"/>
          </a:xfrm>
          <a:prstGeom prst="rect">
            <a:avLst/>
          </a:prstGeom>
        </p:spPr>
      </p:pic>
      <p:sp>
        <p:nvSpPr>
          <p:cNvPr id="9" name="Text 5"/>
          <p:cNvSpPr/>
          <p:nvPr/>
        </p:nvSpPr>
        <p:spPr>
          <a:xfrm>
            <a:off x="2900140" y="3176651"/>
            <a:ext cx="1215628"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Segmenting Users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10" name="Text 6"/>
          <p:cNvSpPr/>
          <p:nvPr/>
        </p:nvSpPr>
        <p:spPr>
          <a:xfrm>
            <a:off x="2492507" y="3424916"/>
            <a:ext cx="2030909" cy="694349"/>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Use review data to categorize users based on demographics and preferences, enabling personalized services and targeted marketing.</a:t>
            </a:r>
            <a:endParaRPr lang="en-US" dirty="0">
              <a:latin typeface="Cambria" pitchFamily="18" charset="0"/>
              <a:ea typeface="Cambria" pitchFamily="18" charset="0"/>
            </a:endParaRPr>
          </a:p>
        </p:txBody>
      </p:sp>
      <p:pic>
        <p:nvPicPr>
          <p:cNvPr id="11" name="Image 2" descr="preencoded.png"/>
          <p:cNvPicPr>
            <a:picLocks noChangeAspect="1"/>
          </p:cNvPicPr>
          <p:nvPr/>
        </p:nvPicPr>
        <p:blipFill>
          <a:blip r:embed="rId5"/>
          <a:stretch>
            <a:fillRect/>
          </a:stretch>
        </p:blipFill>
        <p:spPr>
          <a:xfrm>
            <a:off x="4702550" y="1023565"/>
            <a:ext cx="2078240" cy="2062959"/>
          </a:xfrm>
          <a:prstGeom prst="rect">
            <a:avLst/>
          </a:prstGeom>
        </p:spPr>
      </p:pic>
      <p:sp>
        <p:nvSpPr>
          <p:cNvPr id="12" name="Text 7"/>
          <p:cNvSpPr/>
          <p:nvPr/>
        </p:nvSpPr>
        <p:spPr>
          <a:xfrm>
            <a:off x="5033003" y="3176651"/>
            <a:ext cx="1206103"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Measuring Impact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13" name="Text 8"/>
          <p:cNvSpPr/>
          <p:nvPr/>
        </p:nvSpPr>
        <p:spPr>
          <a:xfrm>
            <a:off x="4620600" y="3424914"/>
            <a:ext cx="2030909" cy="520762"/>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Track product and marketing effectiveness by comparing ratings and reviews before and after making changes.</a:t>
            </a:r>
            <a:endParaRPr lang="en-US" dirty="0">
              <a:latin typeface="Cambria" pitchFamily="18" charset="0"/>
              <a:ea typeface="Cambria" pitchFamily="18" charset="0"/>
            </a:endParaRPr>
          </a:p>
        </p:txBody>
      </p:sp>
      <p:pic>
        <p:nvPicPr>
          <p:cNvPr id="14" name="Image 3" descr="preencoded.png"/>
          <p:cNvPicPr>
            <a:picLocks noChangeAspect="1"/>
          </p:cNvPicPr>
          <p:nvPr/>
        </p:nvPicPr>
        <p:blipFill>
          <a:blip r:embed="rId6"/>
          <a:stretch>
            <a:fillRect/>
          </a:stretch>
        </p:blipFill>
        <p:spPr>
          <a:xfrm>
            <a:off x="6989010" y="1023565"/>
            <a:ext cx="2006394" cy="1991641"/>
          </a:xfrm>
          <a:prstGeom prst="rect">
            <a:avLst/>
          </a:prstGeom>
        </p:spPr>
      </p:pic>
      <p:sp>
        <p:nvSpPr>
          <p:cNvPr id="15" name="Text 9"/>
          <p:cNvSpPr/>
          <p:nvPr/>
        </p:nvSpPr>
        <p:spPr>
          <a:xfrm>
            <a:off x="7259837" y="3176651"/>
            <a:ext cx="1008608"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Global Outlook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16" name="Text 10"/>
          <p:cNvSpPr/>
          <p:nvPr/>
        </p:nvSpPr>
        <p:spPr>
          <a:xfrm>
            <a:off x="6748690" y="3424914"/>
            <a:ext cx="2030909" cy="520762"/>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Analyze review data across countries to tailor approaches to local preferences, obtaining greater international success.</a:t>
            </a:r>
            <a:endParaRPr lang="en-US" dirty="0">
              <a:latin typeface="Cambria" pitchFamily="18" charset="0"/>
              <a:ea typeface="Cambria" pitchFamily="18" charset="0"/>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8445" y="10051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object 11">
            <a:extLst>
              <a:ext uri="{FF2B5EF4-FFF2-40B4-BE49-F238E27FC236}">
                <a16:creationId xmlns:a16="http://schemas.microsoft.com/office/drawing/2014/main" xmlns="" id="{E0342FAC-C208-72B7-F6A7-CDBF60DE8F66}"/>
              </a:ext>
            </a:extLst>
          </p:cNvPr>
          <p:cNvGrpSpPr/>
          <p:nvPr/>
        </p:nvGrpSpPr>
        <p:grpSpPr>
          <a:xfrm>
            <a:off x="219094" y="195019"/>
            <a:ext cx="599441" cy="578672"/>
            <a:chOff x="478536" y="263652"/>
            <a:chExt cx="809625" cy="809625"/>
          </a:xfrm>
        </p:grpSpPr>
        <p:sp>
          <p:nvSpPr>
            <p:cNvPr id="19"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8" cstate="print"/>
              <a:stretch>
                <a:fillRect/>
              </a:stretch>
            </a:blipFill>
          </p:spPr>
          <p:txBody>
            <a:bodyPr wrap="square" lIns="0" tIns="0" rIns="0" bIns="0" rtlCol="0"/>
            <a:lstStyle/>
            <a:p>
              <a:endParaRPr>
                <a:latin typeface="Cambria" pitchFamily="18" charset="0"/>
                <a:ea typeface="Cambria" pitchFamily="18" charset="0"/>
              </a:endParaRPr>
            </a:p>
          </p:txBody>
        </p:sp>
        <p:sp>
          <p:nvSpPr>
            <p:cNvPr id="20"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9" cstate="print"/>
              <a:stretch>
                <a:fillRect/>
              </a:stretch>
            </a:blipFill>
          </p:spPr>
          <p:txBody>
            <a:bodyPr wrap="square" lIns="0" tIns="0" rIns="0" bIns="0" rtlCol="0"/>
            <a:lstStyle/>
            <a:p>
              <a:endParaRPr>
                <a:latin typeface="Cambria" pitchFamily="18" charset="0"/>
                <a:ea typeface="Cambria" pitchFamily="18" charset="0"/>
              </a:endParaRPr>
            </a:p>
          </p:txBody>
        </p:sp>
      </p:grpSp>
    </p:spTree>
    <p:extLst>
      <p:ext uri="{BB962C8B-B14F-4D97-AF65-F5344CB8AC3E}">
        <p14:creationId xmlns:p14="http://schemas.microsoft.com/office/powerpoint/2010/main" val="289399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70" y="872836"/>
            <a:ext cx="5257158" cy="3993120"/>
          </a:xfrm>
          <a:prstGeom prst="rect">
            <a:avLst/>
          </a:prstGeom>
        </p:spPr>
      </p:pic>
      <p:sp>
        <p:nvSpPr>
          <p:cNvPr id="5" name="TextBox 4">
            <a:extLst>
              <a:ext uri="{FF2B5EF4-FFF2-40B4-BE49-F238E27FC236}">
                <a16:creationId xmlns:a16="http://schemas.microsoft.com/office/drawing/2014/main" xmlns="" id="{95100E13-926A-A2A5-B77A-B0BA09FD7B05}"/>
              </a:ext>
            </a:extLst>
          </p:cNvPr>
          <p:cNvSpPr txBox="1"/>
          <p:nvPr/>
        </p:nvSpPr>
        <p:spPr>
          <a:xfrm>
            <a:off x="1070264" y="119252"/>
            <a:ext cx="4270664" cy="615553"/>
          </a:xfrm>
          <a:prstGeom prst="rect">
            <a:avLst/>
          </a:prstGeom>
          <a:solidFill>
            <a:schemeClr val="tx1"/>
          </a:solidFill>
        </p:spPr>
        <p:txBody>
          <a:bodyPr wrap="square">
            <a:spAutoFit/>
          </a:bodyPr>
          <a:lstStyle/>
          <a:p>
            <a:pPr eaLnBrk="0" fontAlgn="base" hangingPunct="0">
              <a:spcBef>
                <a:spcPct val="0"/>
              </a:spcBef>
              <a:spcAft>
                <a:spcPct val="0"/>
              </a:spcAft>
              <a:buClrTx/>
            </a:pPr>
            <a:r>
              <a:rPr lang="en-IN" sz="2000" b="1" dirty="0">
                <a:solidFill>
                  <a:srgbClr val="C00000"/>
                </a:solidFill>
                <a:effectLst/>
                <a:latin typeface="Cambria" pitchFamily="18" charset="0"/>
                <a:ea typeface="Cambria" pitchFamily="18" charset="0"/>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2E199607-C8A7-0C09-7EDA-A3A8DA644316}"/>
              </a:ext>
            </a:extLst>
          </p:cNvPr>
          <p:cNvSpPr/>
          <p:nvPr/>
        </p:nvSpPr>
        <p:spPr>
          <a:xfrm>
            <a:off x="430626" y="173893"/>
            <a:ext cx="513258" cy="506273"/>
          </a:xfrm>
          <a:prstGeom prst="rect">
            <a:avLst/>
          </a:prstGeom>
          <a:blipFill>
            <a:blip r:embed="rId4" cstate="print"/>
            <a:stretch>
              <a:fillRect/>
            </a:stretch>
          </a:blipFill>
        </p:spPr>
        <p:txBody>
          <a:bodyPr wrap="square" lIns="0" tIns="0" rIns="0" bIns="0" rtlCol="0"/>
          <a:lstStyle/>
          <a:p>
            <a:endParaRPr>
              <a:solidFill>
                <a:schemeClr val="tx1"/>
              </a:solidFill>
            </a:endParaRPr>
          </a:p>
        </p:txBody>
      </p:sp>
      <p:sp>
        <p:nvSpPr>
          <p:cNvPr id="9" name="object 4">
            <a:extLst>
              <a:ext uri="{FF2B5EF4-FFF2-40B4-BE49-F238E27FC236}">
                <a16:creationId xmlns:a16="http://schemas.microsoft.com/office/drawing/2014/main" xmlns="" id="{AADB120C-D89D-E9E5-5D76-900A02B1352D}"/>
              </a:ext>
            </a:extLst>
          </p:cNvPr>
          <p:cNvSpPr txBox="1"/>
          <p:nvPr/>
        </p:nvSpPr>
        <p:spPr>
          <a:xfrm>
            <a:off x="5710150" y="1339599"/>
            <a:ext cx="3108960" cy="2776401"/>
          </a:xfrm>
          <a:prstGeom prst="rect">
            <a:avLst/>
          </a:prstGeom>
          <a:ln w="12700">
            <a:solidFill>
              <a:schemeClr val="bg2"/>
            </a:solidFill>
          </a:ln>
        </p:spPr>
        <p:txBody>
          <a:bodyPr vert="horz" wrap="square" lIns="0" tIns="6350" rIns="0" bIns="0" rtlCol="0">
            <a:spAutoFit/>
          </a:bodyPr>
          <a:lstStyle/>
          <a:p>
            <a:pPr marL="91440" marR="84455" algn="just">
              <a:lnSpc>
                <a:spcPct val="100000"/>
              </a:lnSpc>
            </a:pPr>
            <a:r>
              <a:rPr sz="2000" spc="-5" dirty="0" smtClean="0">
                <a:solidFill>
                  <a:schemeClr val="tx1"/>
                </a:solidFill>
                <a:latin typeface="Cambria" pitchFamily="18" charset="0"/>
                <a:ea typeface="Cambria" pitchFamily="18" charset="0"/>
                <a:cs typeface="Arial MT"/>
              </a:rPr>
              <a:t>The</a:t>
            </a:r>
            <a:r>
              <a:rPr sz="2000" dirty="0" smtClean="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number</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of</a:t>
            </a:r>
            <a:r>
              <a:rPr sz="2000"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Unique</a:t>
            </a:r>
            <a:r>
              <a:rPr sz="2000" b="1"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Apps </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from</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Play</a:t>
            </a:r>
            <a:r>
              <a:rPr sz="2000" dirty="0">
                <a:solidFill>
                  <a:schemeClr val="tx1"/>
                </a:solidFill>
                <a:latin typeface="Cambria" pitchFamily="18" charset="0"/>
                <a:ea typeface="Cambria" pitchFamily="18" charset="0"/>
                <a:cs typeface="Arial MT"/>
              </a:rPr>
              <a:t> store</a:t>
            </a:r>
            <a:r>
              <a:rPr sz="2000" spc="5"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and</a:t>
            </a:r>
            <a:r>
              <a:rPr sz="2000" spc="434" dirty="0">
                <a:solidFill>
                  <a:schemeClr val="tx1"/>
                </a:solidFill>
                <a:latin typeface="Cambria" pitchFamily="18" charset="0"/>
                <a:ea typeface="Cambria" pitchFamily="18" charset="0"/>
                <a:cs typeface="Arial MT"/>
              </a:rPr>
              <a:t> </a:t>
            </a:r>
            <a:r>
              <a:rPr sz="2000" dirty="0">
                <a:solidFill>
                  <a:schemeClr val="tx1"/>
                </a:solidFill>
                <a:latin typeface="Cambria" pitchFamily="18" charset="0"/>
                <a:ea typeface="Cambria" pitchFamily="18" charset="0"/>
                <a:cs typeface="Arial MT"/>
              </a:rPr>
              <a:t>User </a:t>
            </a:r>
            <a:r>
              <a:rPr sz="2000" spc="-43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reviews</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merged</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dataset</a:t>
            </a:r>
            <a:r>
              <a:rPr sz="2000" spc="434" dirty="0">
                <a:solidFill>
                  <a:schemeClr val="tx1"/>
                </a:solidFill>
                <a:latin typeface="Cambria" pitchFamily="18" charset="0"/>
                <a:ea typeface="Cambria" pitchFamily="18" charset="0"/>
                <a:cs typeface="Arial MT"/>
              </a:rPr>
              <a:t> </a:t>
            </a:r>
            <a:r>
              <a:rPr sz="2000" dirty="0">
                <a:solidFill>
                  <a:schemeClr val="tx1"/>
                </a:solidFill>
                <a:latin typeface="Cambria" pitchFamily="18" charset="0"/>
                <a:ea typeface="Cambria" pitchFamily="18" charset="0"/>
                <a:cs typeface="Arial MT"/>
              </a:rPr>
              <a:t>are </a:t>
            </a:r>
            <a:r>
              <a:rPr sz="2000" spc="5"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816.</a:t>
            </a:r>
            <a:endParaRPr sz="2000" dirty="0">
              <a:solidFill>
                <a:schemeClr val="tx1"/>
              </a:solidFill>
              <a:latin typeface="Cambria" pitchFamily="18" charset="0"/>
              <a:ea typeface="Cambria" pitchFamily="18" charset="0"/>
            </a:endParaRPr>
          </a:p>
          <a:p>
            <a:pPr>
              <a:lnSpc>
                <a:spcPct val="100000"/>
              </a:lnSpc>
              <a:spcBef>
                <a:spcPts val="20"/>
              </a:spcBef>
            </a:pPr>
            <a:endParaRPr sz="2000" dirty="0">
              <a:solidFill>
                <a:schemeClr val="tx1"/>
              </a:solidFill>
              <a:latin typeface="Cambria" pitchFamily="18" charset="0"/>
              <a:ea typeface="Cambria" pitchFamily="18" charset="0"/>
            </a:endParaRPr>
          </a:p>
          <a:p>
            <a:pPr marL="91440" marR="81280" algn="just">
              <a:lnSpc>
                <a:spcPct val="100000"/>
              </a:lnSpc>
              <a:spcBef>
                <a:spcPts val="5"/>
              </a:spcBef>
            </a:pPr>
            <a:r>
              <a:rPr sz="2000" spc="-5" dirty="0">
                <a:solidFill>
                  <a:schemeClr val="tx1"/>
                </a:solidFill>
                <a:latin typeface="Cambria" pitchFamily="18" charset="0"/>
                <a:ea typeface="Cambria" pitchFamily="18" charset="0"/>
                <a:cs typeface="Arial MT"/>
              </a:rPr>
              <a:t>From</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Sentiment</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column</a:t>
            </a:r>
            <a:r>
              <a:rPr sz="2000" b="1" spc="-5" dirty="0">
                <a:solidFill>
                  <a:schemeClr val="tx1"/>
                </a:solidFill>
                <a:latin typeface="Cambria" pitchFamily="18" charset="0"/>
                <a:ea typeface="Cambria" pitchFamily="18" charset="0"/>
              </a:rPr>
              <a:t>,</a:t>
            </a:r>
            <a:r>
              <a:rPr sz="2000" b="1" dirty="0">
                <a:solidFill>
                  <a:schemeClr val="tx1"/>
                </a:solidFill>
                <a:latin typeface="Cambria" pitchFamily="18" charset="0"/>
                <a:ea typeface="Cambria" pitchFamily="18" charset="0"/>
              </a:rPr>
              <a:t> </a:t>
            </a:r>
            <a:r>
              <a:rPr sz="2000" b="1" spc="5" dirty="0">
                <a:solidFill>
                  <a:schemeClr val="tx1"/>
                </a:solidFill>
                <a:latin typeface="Cambria" pitchFamily="18" charset="0"/>
                <a:ea typeface="Cambria" pitchFamily="18" charset="0"/>
              </a:rPr>
              <a:t>64% </a:t>
            </a:r>
            <a:r>
              <a:rPr sz="2000" b="1" spc="10"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are </a:t>
            </a:r>
            <a:r>
              <a:rPr sz="2000" b="1" spc="-5" dirty="0">
                <a:solidFill>
                  <a:schemeClr val="tx1"/>
                </a:solidFill>
                <a:latin typeface="Cambria" pitchFamily="18" charset="0"/>
                <a:ea typeface="Cambria" pitchFamily="18" charset="0"/>
              </a:rPr>
              <a:t>Positive, </a:t>
            </a:r>
            <a:r>
              <a:rPr sz="2000" b="1" dirty="0">
                <a:solidFill>
                  <a:schemeClr val="tx1"/>
                </a:solidFill>
                <a:latin typeface="Cambria" pitchFamily="18" charset="0"/>
                <a:ea typeface="Cambria" pitchFamily="18" charset="0"/>
              </a:rPr>
              <a:t>22% </a:t>
            </a:r>
            <a:r>
              <a:rPr sz="2000" dirty="0">
                <a:solidFill>
                  <a:schemeClr val="tx1"/>
                </a:solidFill>
                <a:latin typeface="Cambria" pitchFamily="18" charset="0"/>
                <a:ea typeface="Cambria" pitchFamily="18" charset="0"/>
                <a:cs typeface="Arial MT"/>
              </a:rPr>
              <a:t>are </a:t>
            </a:r>
            <a:r>
              <a:rPr sz="2000" b="1" spc="-5" dirty="0">
                <a:solidFill>
                  <a:schemeClr val="tx1"/>
                </a:solidFill>
                <a:latin typeface="Cambria" pitchFamily="18" charset="0"/>
                <a:ea typeface="Cambria" pitchFamily="18" charset="0"/>
              </a:rPr>
              <a:t>Negative </a:t>
            </a:r>
            <a:r>
              <a:rPr sz="2000" b="1" spc="-430"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and</a:t>
            </a:r>
            <a:r>
              <a:rPr sz="2000" spc="-10"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1</a:t>
            </a:r>
            <a:r>
              <a:rPr lang="en-IN" sz="2000" b="1" spc="-5" dirty="0">
                <a:solidFill>
                  <a:schemeClr val="tx1"/>
                </a:solidFill>
                <a:latin typeface="Cambria" pitchFamily="18" charset="0"/>
                <a:ea typeface="Cambria" pitchFamily="18" charset="0"/>
              </a:rPr>
              <a:t>4</a:t>
            </a:r>
            <a:r>
              <a:rPr sz="2000" b="1" spc="-5" dirty="0">
                <a:solidFill>
                  <a:schemeClr val="tx1"/>
                </a:solidFill>
                <a:latin typeface="Cambria" pitchFamily="18" charset="0"/>
                <a:ea typeface="Cambria" pitchFamily="18" charset="0"/>
              </a:rPr>
              <a:t>%</a:t>
            </a:r>
            <a:r>
              <a:rPr sz="2000" b="1" spc="15"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are</a:t>
            </a:r>
            <a:r>
              <a:rPr sz="2000" spc="5"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Neutral</a:t>
            </a:r>
            <a:r>
              <a:rPr sz="2000" b="1" spc="15"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values.</a:t>
            </a:r>
            <a:endParaRPr sz="2000" dirty="0">
              <a:solidFill>
                <a:schemeClr val="tx1"/>
              </a:solidFill>
              <a:latin typeface="Cambria" pitchFamily="18" charset="0"/>
              <a:ea typeface="Cambria" pitchFamily="18" charset="0"/>
              <a:cs typeface="Arial MT"/>
            </a:endParaRPr>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399" y="158925"/>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935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E129AC-38C4-872F-0462-48FBC649479A}"/>
              </a:ext>
            </a:extLst>
          </p:cNvPr>
          <p:cNvSpPr>
            <a:spLocks noGrp="1"/>
          </p:cNvSpPr>
          <p:nvPr>
            <p:ph type="title"/>
          </p:nvPr>
        </p:nvSpPr>
        <p:spPr>
          <a:xfrm>
            <a:off x="1059873" y="90605"/>
            <a:ext cx="7294418" cy="572700"/>
          </a:xfrm>
          <a:solidFill>
            <a:schemeClr val="tx1"/>
          </a:solidFill>
        </p:spPr>
        <p:txBody>
          <a:bodyPr/>
          <a:lstStyle/>
          <a:p>
            <a:r>
              <a:rPr lang="en-US" sz="1800" b="1" dirty="0">
                <a:solidFill>
                  <a:srgbClr val="C00000"/>
                </a:solidFill>
                <a:latin typeface="Cambria" pitchFamily="18" charset="0"/>
                <a:ea typeface="Cambria" pitchFamily="18" charset="0"/>
              </a:rPr>
              <a:t>How does sentiment polarity and sentiment subjectivity are linked?</a:t>
            </a:r>
            <a:endParaRPr lang="en-IN" sz="18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 xmlns:a16="http://schemas.microsoft.com/office/drawing/2014/main" id="{8CF06596-844E-5771-72DE-D0D8E92281C5}"/>
              </a:ext>
            </a:extLst>
          </p:cNvPr>
          <p:cNvSpPr txBox="1">
            <a:spLocks/>
          </p:cNvSpPr>
          <p:nvPr/>
        </p:nvSpPr>
        <p:spPr>
          <a:xfrm>
            <a:off x="157315" y="3718284"/>
            <a:ext cx="8382848" cy="1771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l">
              <a:buClr>
                <a:schemeClr val="accent2"/>
              </a:buClr>
              <a:buFont typeface="Arial" panose="020B0604020202020204" pitchFamily="34" charset="0"/>
              <a:buChar char="•"/>
            </a:pPr>
            <a:r>
              <a:rPr lang="en-US" sz="1400" b="0" i="0" dirty="0">
                <a:solidFill>
                  <a:schemeClr val="tx1"/>
                </a:solidFill>
                <a:effectLst/>
                <a:latin typeface="+mn-lt"/>
              </a:rPr>
              <a:t>As we can observe from the above graph that sentiment subjectivity mostly lies in the range of </a:t>
            </a:r>
            <a:r>
              <a:rPr lang="en-US" sz="1400" b="1" i="0" dirty="0">
                <a:solidFill>
                  <a:schemeClr val="tx1"/>
                </a:solidFill>
                <a:effectLst/>
                <a:latin typeface="+mn-lt"/>
              </a:rPr>
              <a:t>0.5 to 0.8</a:t>
            </a:r>
            <a:r>
              <a:rPr lang="en-US" sz="1400" dirty="0">
                <a:solidFill>
                  <a:schemeClr val="tx1"/>
                </a:solidFill>
                <a:latin typeface="+mn-lt"/>
              </a:rPr>
              <a:t>. It</a:t>
            </a:r>
            <a:r>
              <a:rPr lang="en-US" sz="1400" b="0" i="0" dirty="0">
                <a:solidFill>
                  <a:schemeClr val="tx1"/>
                </a:solidFill>
                <a:effectLst/>
                <a:latin typeface="+mn-lt"/>
              </a:rPr>
              <a:t> means, people are giving reviews more </a:t>
            </a:r>
            <a:r>
              <a:rPr lang="en-US" sz="1400" b="1" i="0" dirty="0">
                <a:solidFill>
                  <a:schemeClr val="tx1"/>
                </a:solidFill>
                <a:effectLst/>
                <a:latin typeface="+mn-lt"/>
              </a:rPr>
              <a:t>opinion and experience based</a:t>
            </a:r>
            <a:r>
              <a:rPr lang="en-US" sz="1400" b="0" i="0" dirty="0">
                <a:solidFill>
                  <a:schemeClr val="tx1"/>
                </a:solidFill>
                <a:effectLst/>
                <a:latin typeface="+mn-lt"/>
              </a:rPr>
              <a:t> rather than </a:t>
            </a:r>
            <a:r>
              <a:rPr lang="en-US" sz="1400" b="1" i="0" dirty="0">
                <a:solidFill>
                  <a:schemeClr val="tx1"/>
                </a:solidFill>
                <a:effectLst/>
                <a:latin typeface="+mn-lt"/>
              </a:rPr>
              <a:t>facts.</a:t>
            </a:r>
            <a:endParaRPr lang="en-US" sz="1400" b="0" i="0" dirty="0">
              <a:solidFill>
                <a:schemeClr val="tx1"/>
              </a:solidFill>
              <a:effectLst/>
              <a:latin typeface="+mn-lt"/>
            </a:endParaRPr>
          </a:p>
          <a:p>
            <a:pPr algn="l">
              <a:buClr>
                <a:schemeClr val="accent2"/>
              </a:buClr>
              <a:buFont typeface="Arial" panose="020B0604020202020204" pitchFamily="34" charset="0"/>
              <a:buChar char="•"/>
            </a:pPr>
            <a:r>
              <a:rPr lang="en-US" sz="1400" b="0" i="0" dirty="0">
                <a:solidFill>
                  <a:schemeClr val="tx1"/>
                </a:solidFill>
                <a:effectLst/>
                <a:latin typeface="+mn-lt"/>
              </a:rPr>
              <a:t>Sentiment subjectivity is mostly scattered around - </a:t>
            </a:r>
            <a:r>
              <a:rPr lang="en-US" sz="1400" b="1" i="0" dirty="0">
                <a:solidFill>
                  <a:schemeClr val="tx1"/>
                </a:solidFill>
                <a:effectLst/>
                <a:latin typeface="+mn-lt"/>
              </a:rPr>
              <a:t>0.5 to 0.75 </a:t>
            </a:r>
            <a:r>
              <a:rPr lang="en-US" sz="1400" b="0" i="0" dirty="0">
                <a:solidFill>
                  <a:schemeClr val="tx1"/>
                </a:solidFill>
                <a:effectLst/>
                <a:latin typeface="+mn-lt"/>
              </a:rPr>
              <a:t>this shows that polarity is not always proportional to sentiment subjectivity but in maximum number of cases </a:t>
            </a:r>
            <a:r>
              <a:rPr lang="en-US" sz="1400" b="1" i="0" dirty="0">
                <a:solidFill>
                  <a:schemeClr val="tx1"/>
                </a:solidFill>
                <a:effectLst/>
                <a:latin typeface="+mn-lt"/>
              </a:rPr>
              <a:t>it shows a proportional behavior</a:t>
            </a:r>
            <a:r>
              <a:rPr lang="en-US" sz="1400" b="0" i="0" dirty="0">
                <a:solidFill>
                  <a:schemeClr val="tx1"/>
                </a:solidFill>
                <a:effectLst/>
                <a:latin typeface="+mn-lt"/>
              </a:rPr>
              <a:t>.</a:t>
            </a:r>
          </a:p>
          <a:p>
            <a:pPr marL="114300" indent="0">
              <a:spcBef>
                <a:spcPts val="50"/>
              </a:spcBef>
              <a:buClrTx/>
              <a:buNone/>
            </a:pPr>
            <a:endParaRPr lang="en-US" sz="1600" dirty="0">
              <a:solidFill>
                <a:schemeClr val="tx1"/>
              </a:solidFill>
              <a:latin typeface="+mj-lt"/>
            </a:endParaRPr>
          </a:p>
        </p:txBody>
      </p:sp>
      <p:pic>
        <p:nvPicPr>
          <p:cNvPr id="2052" name="Picture 4" descr="Sentiment Analysis using SVM. Sentiment Analysis is the NLP technique… | by  Vasista Reddy | Medium">
            <a:extLst>
              <a:ext uri="{FF2B5EF4-FFF2-40B4-BE49-F238E27FC236}">
                <a16:creationId xmlns="" xmlns:a16="http://schemas.microsoft.com/office/drawing/2014/main" id="{2D83F318-79BB-CB6C-3661-976366F71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249" y="1459175"/>
            <a:ext cx="3312611" cy="14465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 xmlns:a16="http://schemas.microsoft.com/office/drawing/2014/main" id="{D75E5C51-5FC3-0472-812F-286F380D1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15" y="824774"/>
            <a:ext cx="4998183" cy="2715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 name="object 11">
            <a:extLst>
              <a:ext uri="{FF2B5EF4-FFF2-40B4-BE49-F238E27FC236}">
                <a16:creationId xmlns:a16="http://schemas.microsoft.com/office/drawing/2014/main" xmlns="" id="{E0342FAC-C208-72B7-F6A7-CDBF60DE8F66}"/>
              </a:ext>
            </a:extLst>
          </p:cNvPr>
          <p:cNvGrpSpPr/>
          <p:nvPr/>
        </p:nvGrpSpPr>
        <p:grpSpPr>
          <a:xfrm>
            <a:off x="398558" y="57348"/>
            <a:ext cx="514660" cy="475877"/>
            <a:chOff x="478536" y="263652"/>
            <a:chExt cx="809625" cy="809625"/>
          </a:xfrm>
        </p:grpSpPr>
        <p:sp>
          <p:nvSpPr>
            <p:cNvPr id="7"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7519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1000" fill="hold"/>
                                        <p:tgtEl>
                                          <p:spTgt spid="2052"/>
                                        </p:tgtEl>
                                        <p:attrNameLst>
                                          <p:attrName>ppt_w</p:attrName>
                                        </p:attrNameLst>
                                      </p:cBhvr>
                                      <p:tavLst>
                                        <p:tav tm="0">
                                          <p:val>
                                            <p:fltVal val="0"/>
                                          </p:val>
                                        </p:tav>
                                        <p:tav tm="100000">
                                          <p:val>
                                            <p:strVal val="#ppt_w"/>
                                          </p:val>
                                        </p:tav>
                                      </p:tavLst>
                                    </p:anim>
                                    <p:anim calcmode="lin" valueType="num">
                                      <p:cBhvr>
                                        <p:cTn id="8" dur="1000" fill="hold"/>
                                        <p:tgtEl>
                                          <p:spTgt spid="2052"/>
                                        </p:tgtEl>
                                        <p:attrNameLst>
                                          <p:attrName>ppt_h</p:attrName>
                                        </p:attrNameLst>
                                      </p:cBhvr>
                                      <p:tavLst>
                                        <p:tav tm="0">
                                          <p:val>
                                            <p:fltVal val="0"/>
                                          </p:val>
                                        </p:tav>
                                        <p:tav tm="100000">
                                          <p:val>
                                            <p:strVal val="#ppt_h"/>
                                          </p:val>
                                        </p:tav>
                                      </p:tavLst>
                                    </p:anim>
                                    <p:anim calcmode="lin" valueType="num">
                                      <p:cBhvr>
                                        <p:cTn id="9" dur="1000" fill="hold"/>
                                        <p:tgtEl>
                                          <p:spTgt spid="2052"/>
                                        </p:tgtEl>
                                        <p:attrNameLst>
                                          <p:attrName>style.rotation</p:attrName>
                                        </p:attrNameLst>
                                      </p:cBhvr>
                                      <p:tavLst>
                                        <p:tav tm="0">
                                          <p:val>
                                            <p:fltVal val="90"/>
                                          </p:val>
                                        </p:tav>
                                        <p:tav tm="100000">
                                          <p:val>
                                            <p:fltVal val="0"/>
                                          </p:val>
                                        </p:tav>
                                      </p:tavLst>
                                    </p:anim>
                                    <p:animEffect transition="in" filter="fade">
                                      <p:cBhvr>
                                        <p:cTn id="10"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0CF61C-FEDF-A259-0AED-C703CFA4AA21}"/>
              </a:ext>
            </a:extLst>
          </p:cNvPr>
          <p:cNvSpPr>
            <a:spLocks noGrp="1"/>
          </p:cNvSpPr>
          <p:nvPr>
            <p:ph type="title"/>
          </p:nvPr>
        </p:nvSpPr>
        <p:spPr>
          <a:xfrm>
            <a:off x="1101436" y="223340"/>
            <a:ext cx="1589809" cy="389110"/>
          </a:xfrm>
          <a:solidFill>
            <a:schemeClr val="tx1"/>
          </a:solidFill>
        </p:spPr>
        <p:txBody>
          <a:bodyPr/>
          <a:lstStyle/>
          <a:p>
            <a:r>
              <a:rPr lang="en-US" sz="2000" b="1" dirty="0">
                <a:solidFill>
                  <a:srgbClr val="C00000"/>
                </a:solidFill>
                <a:latin typeface="Cambria" pitchFamily="18" charset="0"/>
                <a:ea typeface="Cambria" pitchFamily="18" charset="0"/>
              </a:rPr>
              <a:t>Sentiments </a:t>
            </a:r>
            <a:endParaRPr lang="en-IN" sz="2000" b="1" dirty="0">
              <a:solidFill>
                <a:srgbClr val="C00000"/>
              </a:solidFill>
              <a:latin typeface="Cambria" pitchFamily="18" charset="0"/>
              <a:ea typeface="Cambria" pitchFamily="18" charset="0"/>
            </a:endParaRPr>
          </a:p>
        </p:txBody>
      </p:sp>
      <p:pic>
        <p:nvPicPr>
          <p:cNvPr id="5" name="Picture 4">
            <a:extLst>
              <a:ext uri="{FF2B5EF4-FFF2-40B4-BE49-F238E27FC236}">
                <a16:creationId xmlns="" xmlns:a16="http://schemas.microsoft.com/office/drawing/2014/main" id="{302705DB-2AAD-1755-4E6A-3368265AEC83}"/>
              </a:ext>
            </a:extLst>
          </p:cNvPr>
          <p:cNvPicPr>
            <a:picLocks noChangeAspect="1"/>
          </p:cNvPicPr>
          <p:nvPr/>
        </p:nvPicPr>
        <p:blipFill>
          <a:blip r:embed="rId2"/>
          <a:stretch>
            <a:fillRect/>
          </a:stretch>
        </p:blipFill>
        <p:spPr>
          <a:xfrm>
            <a:off x="801668" y="773419"/>
            <a:ext cx="7517952" cy="2088154"/>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 xmlns:a16="http://schemas.microsoft.com/office/drawing/2014/main" id="{B5AF6C0F-F5CB-5216-A92F-7A01DE8BACFE}"/>
              </a:ext>
            </a:extLst>
          </p:cNvPr>
          <p:cNvSpPr txBox="1">
            <a:spLocks/>
          </p:cNvSpPr>
          <p:nvPr/>
        </p:nvSpPr>
        <p:spPr>
          <a:xfrm>
            <a:off x="289953" y="3055715"/>
            <a:ext cx="8363744" cy="2378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Tx/>
            </a:pPr>
            <a:r>
              <a:rPr lang="en-US" sz="1400" i="0" dirty="0">
                <a:solidFill>
                  <a:schemeClr val="tx1"/>
                </a:solidFill>
                <a:effectLst/>
                <a:latin typeface="Cambria" pitchFamily="18" charset="0"/>
                <a:ea typeface="Cambria" pitchFamily="18" charset="0"/>
              </a:rPr>
              <a:t>The polarity score lies in the range of </a:t>
            </a:r>
            <a:r>
              <a:rPr lang="en-US" sz="1400" b="1" i="0" dirty="0">
                <a:solidFill>
                  <a:schemeClr val="tx1"/>
                </a:solidFill>
                <a:effectLst/>
                <a:latin typeface="Cambria" pitchFamily="18" charset="0"/>
                <a:ea typeface="Cambria" pitchFamily="18" charset="0"/>
              </a:rPr>
              <a:t>[-1,1]. </a:t>
            </a:r>
            <a:r>
              <a:rPr lang="en-US" sz="1400" i="0" dirty="0">
                <a:solidFill>
                  <a:schemeClr val="tx1"/>
                </a:solidFill>
                <a:effectLst/>
                <a:latin typeface="Cambria" pitchFamily="18" charset="0"/>
                <a:ea typeface="Cambria" pitchFamily="18" charset="0"/>
              </a:rPr>
              <a:t>Here, we can see from our calculations and the Sentiment Polarity Density distribution graph that the</a:t>
            </a:r>
            <a:r>
              <a:rPr lang="en-US" sz="1400" b="1" i="0" dirty="0">
                <a:solidFill>
                  <a:schemeClr val="tx1"/>
                </a:solidFill>
                <a:effectLst/>
                <a:latin typeface="Cambria" pitchFamily="18" charset="0"/>
                <a:ea typeface="Cambria" pitchFamily="18" charset="0"/>
              </a:rPr>
              <a:t> Mean Sentiment Polarity Score</a:t>
            </a:r>
            <a:r>
              <a:rPr lang="en-US" sz="1400" i="0" dirty="0">
                <a:solidFill>
                  <a:schemeClr val="tx1"/>
                </a:solidFill>
                <a:effectLst/>
                <a:latin typeface="Cambria" pitchFamily="18" charset="0"/>
                <a:ea typeface="Cambria" pitchFamily="18" charset="0"/>
              </a:rPr>
              <a:t> is </a:t>
            </a:r>
            <a:r>
              <a:rPr lang="en-US" sz="1400" b="1" i="0" dirty="0">
                <a:solidFill>
                  <a:schemeClr val="tx1"/>
                </a:solidFill>
                <a:effectLst/>
                <a:latin typeface="Cambria" pitchFamily="18" charset="0"/>
                <a:ea typeface="Cambria" pitchFamily="18" charset="0"/>
              </a:rPr>
              <a:t>0.18</a:t>
            </a:r>
            <a:r>
              <a:rPr lang="en-US" sz="1400" i="0" dirty="0">
                <a:solidFill>
                  <a:schemeClr val="tx1"/>
                </a:solidFill>
                <a:effectLst/>
                <a:latin typeface="Cambria" pitchFamily="18" charset="0"/>
                <a:ea typeface="Cambria" pitchFamily="18" charset="0"/>
              </a:rPr>
              <a:t> which resembles a good average sentiment score(Majority of the users liking the apps).</a:t>
            </a:r>
          </a:p>
          <a:p>
            <a:pPr>
              <a:buClrTx/>
            </a:pPr>
            <a:r>
              <a:rPr lang="en-US" sz="1400" i="0" dirty="0">
                <a:solidFill>
                  <a:schemeClr val="tx1"/>
                </a:solidFill>
                <a:effectLst/>
                <a:latin typeface="Cambria" pitchFamily="18" charset="0"/>
                <a:ea typeface="Cambria" pitchFamily="18" charset="0"/>
              </a:rPr>
              <a:t>The subjectivity is a float within the range </a:t>
            </a:r>
            <a:r>
              <a:rPr lang="en-US" sz="1400" b="1" i="0" dirty="0">
                <a:solidFill>
                  <a:schemeClr val="tx1"/>
                </a:solidFill>
                <a:effectLst/>
                <a:latin typeface="Cambria" pitchFamily="18" charset="0"/>
                <a:ea typeface="Cambria" pitchFamily="18" charset="0"/>
              </a:rPr>
              <a:t>[0.0, 1.0] </a:t>
            </a:r>
            <a:r>
              <a:rPr lang="en-US" sz="1400" i="0" dirty="0">
                <a:solidFill>
                  <a:schemeClr val="tx1"/>
                </a:solidFill>
                <a:effectLst/>
                <a:latin typeface="Cambria" pitchFamily="18" charset="0"/>
                <a:ea typeface="Cambria" pitchFamily="18" charset="0"/>
              </a:rPr>
              <a:t>where 0.0 is very objective and 1.0 is very subjective. As per our analysis and plotted graph, the</a:t>
            </a:r>
            <a:r>
              <a:rPr lang="en-US" sz="1400" b="1" i="0" dirty="0">
                <a:solidFill>
                  <a:schemeClr val="tx1"/>
                </a:solidFill>
                <a:effectLst/>
                <a:latin typeface="Cambria" pitchFamily="18" charset="0"/>
                <a:ea typeface="Cambria" pitchFamily="18" charset="0"/>
              </a:rPr>
              <a:t> Mean Sentiment Subjectivity Score</a:t>
            </a:r>
            <a:r>
              <a:rPr lang="en-US" sz="1400" i="0" dirty="0">
                <a:solidFill>
                  <a:schemeClr val="tx1"/>
                </a:solidFill>
                <a:effectLst/>
                <a:latin typeface="Cambria" pitchFamily="18" charset="0"/>
                <a:ea typeface="Cambria" pitchFamily="18" charset="0"/>
              </a:rPr>
              <a:t> is </a:t>
            </a:r>
            <a:r>
              <a:rPr lang="en-US" sz="1400" b="1" i="0" dirty="0">
                <a:solidFill>
                  <a:schemeClr val="tx1"/>
                </a:solidFill>
                <a:effectLst/>
                <a:latin typeface="Cambria" pitchFamily="18" charset="0"/>
                <a:ea typeface="Cambria" pitchFamily="18" charset="0"/>
              </a:rPr>
              <a:t>0.49</a:t>
            </a:r>
            <a:r>
              <a:rPr lang="en-US" sz="1400" i="0" dirty="0">
                <a:solidFill>
                  <a:schemeClr val="tx1"/>
                </a:solidFill>
                <a:effectLst/>
                <a:latin typeface="Cambria" pitchFamily="18" charset="0"/>
                <a:ea typeface="Cambria" pitchFamily="18" charset="0"/>
              </a:rPr>
              <a:t>. That means around 50% users are sharing personal opinion while others 50% are just sharing the factual information in reviews.</a:t>
            </a:r>
          </a:p>
          <a:p>
            <a:pPr>
              <a:spcBef>
                <a:spcPts val="50"/>
              </a:spcBef>
              <a:buClrTx/>
            </a:pPr>
            <a:endParaRPr lang="en-US" sz="1600" dirty="0">
              <a:solidFill>
                <a:schemeClr val="tx1"/>
              </a:solidFill>
              <a:latin typeface="+mj-lt"/>
            </a:endParaRPr>
          </a:p>
          <a:p>
            <a:pPr>
              <a:spcBef>
                <a:spcPts val="50"/>
              </a:spcBef>
              <a:buClrTx/>
            </a:pPr>
            <a:endParaRPr lang="en-US" sz="1600" dirty="0">
              <a:solidFill>
                <a:schemeClr val="tx1"/>
              </a:solidFill>
              <a:latin typeface="+mj-lt"/>
            </a:endParaRPr>
          </a:p>
        </p:txBody>
      </p:sp>
      <p:grpSp>
        <p:nvGrpSpPr>
          <p:cNvPr id="6" name="object 11">
            <a:extLst>
              <a:ext uri="{FF2B5EF4-FFF2-40B4-BE49-F238E27FC236}">
                <a16:creationId xmlns:a16="http://schemas.microsoft.com/office/drawing/2014/main" xmlns="" id="{E0342FAC-C208-72B7-F6A7-CDBF60DE8F66}"/>
              </a:ext>
            </a:extLst>
          </p:cNvPr>
          <p:cNvGrpSpPr/>
          <p:nvPr/>
        </p:nvGrpSpPr>
        <p:grpSpPr>
          <a:xfrm>
            <a:off x="354680" y="195019"/>
            <a:ext cx="599441" cy="578672"/>
            <a:chOff x="478536" y="263652"/>
            <a:chExt cx="809625" cy="809625"/>
          </a:xfrm>
        </p:grpSpPr>
        <p:sp>
          <p:nvSpPr>
            <p:cNvPr id="7"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866107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FC7A87-D200-39C4-B762-A25F04BF19EC}"/>
              </a:ext>
            </a:extLst>
          </p:cNvPr>
          <p:cNvSpPr>
            <a:spLocks noGrp="1"/>
          </p:cNvSpPr>
          <p:nvPr>
            <p:ph type="title"/>
          </p:nvPr>
        </p:nvSpPr>
        <p:spPr>
          <a:xfrm>
            <a:off x="953839" y="721134"/>
            <a:ext cx="6610743" cy="248897"/>
          </a:xfrm>
          <a:solidFill>
            <a:schemeClr val="bg1"/>
          </a:solidFill>
        </p:spPr>
        <p:txBody>
          <a:bodyPr>
            <a:noAutofit/>
          </a:bodyPr>
          <a:lstStyle/>
          <a:p>
            <a:r>
              <a:rPr lang="en-US" sz="1800" b="1" dirty="0" smtClean="0">
                <a:latin typeface="Cambria" pitchFamily="18" charset="0"/>
                <a:ea typeface="Cambria" pitchFamily="18" charset="0"/>
              </a:rPr>
              <a:t>How Size, Reviews, Installs and Price of apps are correlated</a:t>
            </a:r>
            <a:r>
              <a:rPr lang="en-US" sz="2000" b="1" dirty="0" smtClean="0">
                <a:latin typeface="Cambria" pitchFamily="18" charset="0"/>
                <a:ea typeface="Cambria" pitchFamily="18" charset="0"/>
              </a:rPr>
              <a:t>?</a:t>
            </a:r>
            <a:r>
              <a:rPr lang="en-US" sz="2400" b="1" dirty="0" smtClean="0">
                <a:latin typeface="Cambria" pitchFamily="18" charset="0"/>
                <a:ea typeface="Cambria" pitchFamily="18" charset="0"/>
              </a:rPr>
              <a:t/>
            </a:r>
            <a:br>
              <a:rPr lang="en-US" sz="2400" b="1" dirty="0" smtClean="0">
                <a:latin typeface="Cambria" pitchFamily="18" charset="0"/>
                <a:ea typeface="Cambria" pitchFamily="18" charset="0"/>
              </a:rPr>
            </a:br>
            <a:endParaRPr lang="en-IN" sz="2400" b="1" dirty="0">
              <a:latin typeface="Cambria" pitchFamily="18" charset="0"/>
              <a:ea typeface="Cambria" pitchFamily="18" charset="0"/>
            </a:endParaRPr>
          </a:p>
        </p:txBody>
      </p:sp>
      <p:graphicFrame>
        <p:nvGraphicFramePr>
          <p:cNvPr id="5" name="Diagram 4">
            <a:extLst>
              <a:ext uri="{FF2B5EF4-FFF2-40B4-BE49-F238E27FC236}">
                <a16:creationId xmlns="" xmlns:a16="http://schemas.microsoft.com/office/drawing/2014/main" id="{21699A22-14D5-1B22-C75C-9BE5200DE53D}"/>
              </a:ext>
            </a:extLst>
          </p:cNvPr>
          <p:cNvGraphicFramePr/>
          <p:nvPr>
            <p:extLst>
              <p:ext uri="{D42A27DB-BD31-4B8C-83A1-F6EECF244321}">
                <p14:modId xmlns:p14="http://schemas.microsoft.com/office/powerpoint/2010/main" val="1771215120"/>
              </p:ext>
            </p:extLst>
          </p:nvPr>
        </p:nvGraphicFramePr>
        <p:xfrm>
          <a:off x="5734379" y="746717"/>
          <a:ext cx="3237413" cy="4050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1" y="798286"/>
            <a:ext cx="5471886"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8360" y="169636"/>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object 11">
            <a:extLst>
              <a:ext uri="{FF2B5EF4-FFF2-40B4-BE49-F238E27FC236}">
                <a16:creationId xmlns:a16="http://schemas.microsoft.com/office/drawing/2014/main" xmlns="" id="{E0342FAC-C208-72B7-F6A7-CDBF60DE8F66}"/>
              </a:ext>
            </a:extLst>
          </p:cNvPr>
          <p:cNvGrpSpPr/>
          <p:nvPr/>
        </p:nvGrpSpPr>
        <p:grpSpPr>
          <a:xfrm>
            <a:off x="358075" y="147109"/>
            <a:ext cx="599441" cy="578400"/>
            <a:chOff x="478536" y="263652"/>
            <a:chExt cx="809625" cy="809625"/>
          </a:xfrm>
        </p:grpSpPr>
        <p:sp>
          <p:nvSpPr>
            <p:cNvPr id="14"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9"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10"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51159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15B52B6-1FC4-43F2-B2C3-51B9E16FE319}"/>
                                            </p:graphicEl>
                                          </p:spTgt>
                                        </p:tgtEl>
                                        <p:attrNameLst>
                                          <p:attrName>style.visibility</p:attrName>
                                        </p:attrNameLst>
                                      </p:cBhvr>
                                      <p:to>
                                        <p:strVal val="visible"/>
                                      </p:to>
                                    </p:set>
                                    <p:animEffect transition="in" filter="fade">
                                      <p:cBhvr>
                                        <p:cTn id="7" dur="500"/>
                                        <p:tgtEl>
                                          <p:spTgt spid="5">
                                            <p:graphicEl>
                                              <a:dgm id="{415B52B6-1FC4-43F2-B2C3-51B9E16FE3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4C6A53C7-D671-4A19-B79B-22D33480B60E}"/>
                                            </p:graphicEl>
                                          </p:spTgt>
                                        </p:tgtEl>
                                        <p:attrNameLst>
                                          <p:attrName>style.visibility</p:attrName>
                                        </p:attrNameLst>
                                      </p:cBhvr>
                                      <p:to>
                                        <p:strVal val="visible"/>
                                      </p:to>
                                    </p:set>
                                    <p:animEffect transition="in" filter="fade">
                                      <p:cBhvr>
                                        <p:cTn id="12" dur="500"/>
                                        <p:tgtEl>
                                          <p:spTgt spid="5">
                                            <p:graphicEl>
                                              <a:dgm id="{4C6A53C7-D671-4A19-B79B-22D33480B6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14E43B-4C5F-157B-D65B-5567F12D4635}"/>
              </a:ext>
            </a:extLst>
          </p:cNvPr>
          <p:cNvSpPr>
            <a:spLocks noGrp="1"/>
          </p:cNvSpPr>
          <p:nvPr>
            <p:ph type="title"/>
          </p:nvPr>
        </p:nvSpPr>
        <p:spPr>
          <a:xfrm>
            <a:off x="789708" y="96780"/>
            <a:ext cx="7532881" cy="531368"/>
          </a:xfrm>
        </p:spPr>
        <p:txBody>
          <a:bodyPr/>
          <a:lstStyle/>
          <a:p>
            <a:r>
              <a:rPr lang="en-US" sz="2000" b="1" dirty="0">
                <a:latin typeface="Cambria" pitchFamily="18" charset="0"/>
                <a:ea typeface="Cambria" pitchFamily="18" charset="0"/>
              </a:rPr>
              <a:t>Let’s see how both the data sets are related!</a:t>
            </a:r>
            <a:endParaRPr lang="en-IN" sz="2000" b="1" dirty="0">
              <a:latin typeface="Cambria" pitchFamily="18" charset="0"/>
              <a:ea typeface="Cambria" pitchFamily="18" charset="0"/>
            </a:endParaRPr>
          </a:p>
        </p:txBody>
      </p:sp>
      <p:graphicFrame>
        <p:nvGraphicFramePr>
          <p:cNvPr id="4" name="Diagram 3">
            <a:extLst>
              <a:ext uri="{FF2B5EF4-FFF2-40B4-BE49-F238E27FC236}">
                <a16:creationId xmlns="" xmlns:a16="http://schemas.microsoft.com/office/drawing/2014/main" id="{D5D92964-84D4-0CCB-1AAC-0253600EE48B}"/>
              </a:ext>
            </a:extLst>
          </p:cNvPr>
          <p:cNvGraphicFramePr/>
          <p:nvPr>
            <p:extLst>
              <p:ext uri="{D42A27DB-BD31-4B8C-83A1-F6EECF244321}">
                <p14:modId xmlns:p14="http://schemas.microsoft.com/office/powerpoint/2010/main" val="1360662651"/>
              </p:ext>
            </p:extLst>
          </p:nvPr>
        </p:nvGraphicFramePr>
        <p:xfrm>
          <a:off x="402963" y="821876"/>
          <a:ext cx="2816375" cy="3703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756" y="609600"/>
            <a:ext cx="543133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object 11">
            <a:extLst>
              <a:ext uri="{FF2B5EF4-FFF2-40B4-BE49-F238E27FC236}">
                <a16:creationId xmlns:a16="http://schemas.microsoft.com/office/drawing/2014/main" xmlns="" id="{E0342FAC-C208-72B7-F6A7-CDBF60DE8F66}"/>
              </a:ext>
            </a:extLst>
          </p:cNvPr>
          <p:cNvGrpSpPr/>
          <p:nvPr/>
        </p:nvGrpSpPr>
        <p:grpSpPr>
          <a:xfrm>
            <a:off x="209208" y="89810"/>
            <a:ext cx="599441" cy="578672"/>
            <a:chOff x="478536" y="263652"/>
            <a:chExt cx="809625" cy="809625"/>
          </a:xfrm>
        </p:grpSpPr>
        <p:sp>
          <p:nvSpPr>
            <p:cNvPr id="14"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8"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57548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15B52B6-1FC4-43F2-B2C3-51B9E16FE319}"/>
                                            </p:graphicEl>
                                          </p:spTgt>
                                        </p:tgtEl>
                                        <p:attrNameLst>
                                          <p:attrName>style.visibility</p:attrName>
                                        </p:attrNameLst>
                                      </p:cBhvr>
                                      <p:to>
                                        <p:strVal val="visible"/>
                                      </p:to>
                                    </p:set>
                                    <p:animEffect transition="in" filter="fade">
                                      <p:cBhvr>
                                        <p:cTn id="7" dur="500"/>
                                        <p:tgtEl>
                                          <p:spTgt spid="4">
                                            <p:graphicEl>
                                              <a:dgm id="{415B52B6-1FC4-43F2-B2C3-51B9E16FE3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8430698-DFA3-47DC-9C42-DCDCD17AA10F}"/>
                                            </p:graphicEl>
                                          </p:spTgt>
                                        </p:tgtEl>
                                        <p:attrNameLst>
                                          <p:attrName>style.visibility</p:attrName>
                                        </p:attrNameLst>
                                      </p:cBhvr>
                                      <p:to>
                                        <p:strVal val="visible"/>
                                      </p:to>
                                    </p:set>
                                    <p:animEffect transition="in" filter="fade">
                                      <p:cBhvr>
                                        <p:cTn id="12" dur="500"/>
                                        <p:tgtEl>
                                          <p:spTgt spid="4">
                                            <p:graphicEl>
                                              <a:dgm id="{A8430698-DFA3-47DC-9C42-DCDCD17AA10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C6A53C7-D671-4A19-B79B-22D33480B60E}"/>
                                            </p:graphicEl>
                                          </p:spTgt>
                                        </p:tgtEl>
                                        <p:attrNameLst>
                                          <p:attrName>style.visibility</p:attrName>
                                        </p:attrNameLst>
                                      </p:cBhvr>
                                      <p:to>
                                        <p:strVal val="visible"/>
                                      </p:to>
                                    </p:set>
                                    <p:animEffect transition="in" filter="fade">
                                      <p:cBhvr>
                                        <p:cTn id="17" dur="500"/>
                                        <p:tgtEl>
                                          <p:spTgt spid="4">
                                            <p:graphicEl>
                                              <a:dgm id="{4C6A53C7-D671-4A19-B79B-22D33480B6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A2A75B-91C5-E856-05AF-60AB0356F9F8}"/>
              </a:ext>
            </a:extLst>
          </p:cNvPr>
          <p:cNvSpPr>
            <a:spLocks noGrp="1"/>
          </p:cNvSpPr>
          <p:nvPr>
            <p:ph type="title"/>
          </p:nvPr>
        </p:nvSpPr>
        <p:spPr>
          <a:xfrm>
            <a:off x="713849" y="121305"/>
            <a:ext cx="7543800" cy="572700"/>
          </a:xfrm>
          <a:solidFill>
            <a:schemeClr val="tx1"/>
          </a:solidFill>
        </p:spPr>
        <p:txBody>
          <a:bodyPr/>
          <a:lstStyle/>
          <a:p>
            <a:r>
              <a:rPr lang="en-US" sz="2000" b="1" dirty="0">
                <a:solidFill>
                  <a:srgbClr val="C00000"/>
                </a:solidFill>
                <a:latin typeface="Cambria" pitchFamily="18" charset="0"/>
                <a:ea typeface="Cambria" pitchFamily="18" charset="0"/>
              </a:rPr>
              <a:t>So let’s talk about the challenges that we faced</a:t>
            </a:r>
            <a:r>
              <a:rPr lang="en-US" sz="2000" dirty="0">
                <a:solidFill>
                  <a:schemeClr val="tx1"/>
                </a:solidFill>
                <a:latin typeface="Cambria" pitchFamily="18" charset="0"/>
                <a:ea typeface="Cambria" pitchFamily="18" charset="0"/>
              </a:rPr>
              <a:t>:</a:t>
            </a:r>
            <a:endParaRPr lang="en-IN" sz="2000" dirty="0">
              <a:solidFill>
                <a:schemeClr val="tx1"/>
              </a:solidFill>
              <a:latin typeface="Cambria" pitchFamily="18" charset="0"/>
              <a:ea typeface="Cambria" pitchFamily="18" charset="0"/>
            </a:endParaRPr>
          </a:p>
        </p:txBody>
      </p:sp>
      <p:sp>
        <p:nvSpPr>
          <p:cNvPr id="5" name="Text Placeholder 5">
            <a:extLst>
              <a:ext uri="{FF2B5EF4-FFF2-40B4-BE49-F238E27FC236}">
                <a16:creationId xmlns="" xmlns:a16="http://schemas.microsoft.com/office/drawing/2014/main" id="{28200D1E-9AF2-22E2-C3C0-4C3DEBCD1BAC}"/>
              </a:ext>
            </a:extLst>
          </p:cNvPr>
          <p:cNvSpPr txBox="1">
            <a:spLocks/>
          </p:cNvSpPr>
          <p:nvPr/>
        </p:nvSpPr>
        <p:spPr>
          <a:xfrm>
            <a:off x="179964" y="580448"/>
            <a:ext cx="8363744" cy="4466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ts val="50"/>
              </a:spcBef>
              <a:buClrTx/>
            </a:pPr>
            <a:r>
              <a:rPr lang="en-US" sz="2000" dirty="0">
                <a:solidFill>
                  <a:schemeClr val="tx1"/>
                </a:solidFill>
                <a:latin typeface="Cambria" pitchFamily="18" charset="0"/>
                <a:ea typeface="Cambria" pitchFamily="18" charset="0"/>
              </a:rPr>
              <a:t>One of the major challenge was to clean the datasets as a lot of scattered information was present especially in the 1</a:t>
            </a:r>
            <a:r>
              <a:rPr lang="en-US" sz="2000" baseline="30000" dirty="0">
                <a:solidFill>
                  <a:schemeClr val="tx1"/>
                </a:solidFill>
                <a:latin typeface="Cambria" pitchFamily="18" charset="0"/>
                <a:ea typeface="Cambria" pitchFamily="18" charset="0"/>
              </a:rPr>
              <a:t>st</a:t>
            </a:r>
            <a:r>
              <a:rPr lang="en-US" sz="2000" dirty="0">
                <a:solidFill>
                  <a:schemeClr val="tx1"/>
                </a:solidFill>
                <a:latin typeface="Cambria" pitchFamily="18" charset="0"/>
                <a:ea typeface="Cambria" pitchFamily="18" charset="0"/>
              </a:rPr>
              <a:t> data set.</a:t>
            </a:r>
          </a:p>
          <a:p>
            <a:pPr>
              <a:spcBef>
                <a:spcPts val="50"/>
              </a:spcBef>
              <a:buClrTx/>
            </a:pPr>
            <a:r>
              <a:rPr lang="en-US" sz="2000" dirty="0">
                <a:solidFill>
                  <a:schemeClr val="tx1"/>
                </a:solidFill>
                <a:latin typeface="Cambria" pitchFamily="18" charset="0"/>
                <a:ea typeface="Cambria" pitchFamily="18" charset="0"/>
              </a:rPr>
              <a:t>Handling the error, duplicate and NaN values in the dataset.</a:t>
            </a:r>
          </a:p>
          <a:p>
            <a:pPr>
              <a:spcBef>
                <a:spcPts val="50"/>
              </a:spcBef>
              <a:buClrTx/>
            </a:pPr>
            <a:r>
              <a:rPr lang="en-US" sz="2000" dirty="0">
                <a:solidFill>
                  <a:schemeClr val="tx1"/>
                </a:solidFill>
                <a:latin typeface="Cambria" pitchFamily="18" charset="0"/>
                <a:ea typeface="Cambria" pitchFamily="18" charset="0"/>
              </a:rPr>
              <a:t>To draw meaningful insights, we had to design multiple visualizations like scatterplot, jointplot etc. without compromising the results and trends.</a:t>
            </a:r>
          </a:p>
          <a:p>
            <a:pPr marL="114300" indent="0">
              <a:spcBef>
                <a:spcPts val="50"/>
              </a:spcBef>
              <a:buClrTx/>
              <a:buNone/>
            </a:pPr>
            <a:endParaRPr lang="en-US" sz="2000" dirty="0">
              <a:solidFill>
                <a:schemeClr val="tx1"/>
              </a:solidFill>
              <a:latin typeface="Cambria" pitchFamily="18" charset="0"/>
              <a:ea typeface="Cambria" pitchFamily="18" charset="0"/>
            </a:endParaRPr>
          </a:p>
          <a:p>
            <a:pPr marL="114300" indent="0">
              <a:spcBef>
                <a:spcPts val="50"/>
              </a:spcBef>
              <a:buClrTx/>
              <a:buNone/>
            </a:pPr>
            <a:r>
              <a:rPr lang="en-US" sz="2000" dirty="0">
                <a:solidFill>
                  <a:schemeClr val="tx1"/>
                </a:solidFill>
                <a:latin typeface="Cambria" pitchFamily="18" charset="0"/>
                <a:ea typeface="Cambria" pitchFamily="18" charset="0"/>
              </a:rPr>
              <a:t>To overcome above challenges, we followed:</a:t>
            </a:r>
          </a:p>
          <a:p>
            <a:pPr>
              <a:spcBef>
                <a:spcPts val="50"/>
              </a:spcBef>
              <a:buClrTx/>
            </a:pPr>
            <a:r>
              <a:rPr lang="en-US" sz="2000" dirty="0">
                <a:solidFill>
                  <a:schemeClr val="tx1"/>
                </a:solidFill>
                <a:latin typeface="Cambria" pitchFamily="18" charset="0"/>
                <a:ea typeface="Cambria" pitchFamily="18" charset="0"/>
              </a:rPr>
              <a:t>AlmaBetter Class material</a:t>
            </a:r>
          </a:p>
          <a:p>
            <a:pPr>
              <a:spcBef>
                <a:spcPts val="50"/>
              </a:spcBef>
              <a:buClrTx/>
            </a:pPr>
            <a:r>
              <a:rPr lang="en-US" sz="2000" dirty="0">
                <a:solidFill>
                  <a:schemeClr val="tx1"/>
                </a:solidFill>
                <a:latin typeface="Cambria" pitchFamily="18" charset="0"/>
                <a:ea typeface="Cambria" pitchFamily="18" charset="0"/>
              </a:rPr>
              <a:t>Pandas and Numpy libraries</a:t>
            </a:r>
          </a:p>
          <a:p>
            <a:pPr>
              <a:spcBef>
                <a:spcPts val="50"/>
              </a:spcBef>
              <a:buClrTx/>
            </a:pPr>
            <a:r>
              <a:rPr lang="en-US" sz="2000" dirty="0">
                <a:solidFill>
                  <a:schemeClr val="tx1"/>
                </a:solidFill>
                <a:latin typeface="Cambria" pitchFamily="18" charset="0"/>
                <a:ea typeface="Cambria" pitchFamily="18" charset="0"/>
              </a:rPr>
              <a:t>Stack overflow</a:t>
            </a:r>
          </a:p>
          <a:p>
            <a:pPr>
              <a:spcBef>
                <a:spcPts val="50"/>
              </a:spcBef>
              <a:buClrTx/>
            </a:pPr>
            <a:r>
              <a:rPr lang="en-US" sz="2000" dirty="0" smtClean="0">
                <a:solidFill>
                  <a:schemeClr val="tx1"/>
                </a:solidFill>
                <a:latin typeface="Cambria" pitchFamily="18" charset="0"/>
                <a:ea typeface="Cambria" pitchFamily="18" charset="0"/>
              </a:rPr>
              <a:t>YouTube</a:t>
            </a:r>
            <a:endParaRPr lang="en-US" sz="2000" dirty="0">
              <a:solidFill>
                <a:schemeClr val="tx1"/>
              </a:solidFill>
              <a:latin typeface="Cambria" pitchFamily="18" charset="0"/>
              <a:ea typeface="Cambria" pitchFamily="18" charset="0"/>
            </a:endParaRPr>
          </a:p>
        </p:txBody>
      </p:sp>
      <p:pic>
        <p:nvPicPr>
          <p:cNvPr id="3" name="Picture 2">
            <a:extLst>
              <a:ext uri="{FF2B5EF4-FFF2-40B4-BE49-F238E27FC236}">
                <a16:creationId xmlns="" xmlns:a16="http://schemas.microsoft.com/office/drawing/2014/main" id="{C7E24048-6CEC-4248-8559-7E2ED5687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918" y="3185907"/>
            <a:ext cx="3439391" cy="1739452"/>
          </a:xfrm>
          <a:prstGeom prst="rect">
            <a:avLst/>
          </a:prstGeom>
          <a:noFill/>
          <a:ln>
            <a:solidFill>
              <a:srgbClr val="FFFFFF"/>
            </a:solidFill>
          </a:ln>
        </p:spPr>
      </p:pic>
      <p:grpSp>
        <p:nvGrpSpPr>
          <p:cNvPr id="6" name="object 11">
            <a:extLst>
              <a:ext uri="{FF2B5EF4-FFF2-40B4-BE49-F238E27FC236}">
                <a16:creationId xmlns:a16="http://schemas.microsoft.com/office/drawing/2014/main" xmlns="" id="{E0342FAC-C208-72B7-F6A7-CDBF60DE8F66}"/>
              </a:ext>
            </a:extLst>
          </p:cNvPr>
          <p:cNvGrpSpPr/>
          <p:nvPr/>
        </p:nvGrpSpPr>
        <p:grpSpPr>
          <a:xfrm>
            <a:off x="139725" y="167890"/>
            <a:ext cx="599441" cy="578672"/>
            <a:chOff x="478536" y="263652"/>
            <a:chExt cx="809625" cy="809625"/>
          </a:xfrm>
        </p:grpSpPr>
        <p:sp>
          <p:nvSpPr>
            <p:cNvPr id="7"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45457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972079" y="325416"/>
            <a:ext cx="4673501" cy="896006"/>
          </a:xfrm>
          <a:prstGeom prst="rect">
            <a:avLst/>
          </a:prstGeom>
          <a:noFill/>
          <a:ln/>
        </p:spPr>
        <p:txBody>
          <a:bodyPr wrap="square" lIns="57150" tIns="28575" rIns="57150" bIns="28575" rtlCol="0" anchor="t"/>
          <a:lstStyle/>
          <a:p>
            <a:pPr>
              <a:lnSpc>
                <a:spcPts val="3554"/>
              </a:lnSpc>
            </a:pPr>
            <a:r>
              <a:rPr lang="en-US" sz="2700" b="1" spc="-82" dirty="0">
                <a:solidFill>
                  <a:srgbClr val="FFFFFF"/>
                </a:solidFill>
                <a:latin typeface="Cambria" pitchFamily="18" charset="0"/>
                <a:ea typeface="Cambria" pitchFamily="18" charset="0"/>
                <a:cs typeface="Inter" pitchFamily="34" charset="-120"/>
              </a:rPr>
              <a:t>Limitations and Future Directions</a:t>
            </a:r>
            <a:endParaRPr lang="en-US" sz="2700" dirty="0">
              <a:latin typeface="Cambria" pitchFamily="18" charset="0"/>
              <a:ea typeface="Cambria" pitchFamily="18" charset="0"/>
            </a:endParaRPr>
          </a:p>
        </p:txBody>
      </p:sp>
      <p:sp>
        <p:nvSpPr>
          <p:cNvPr id="5" name="Shape 3"/>
          <p:cNvSpPr/>
          <p:nvPr/>
        </p:nvSpPr>
        <p:spPr>
          <a:xfrm>
            <a:off x="520750" y="1900079"/>
            <a:ext cx="312464" cy="310167"/>
          </a:xfrm>
          <a:prstGeom prst="roundRect">
            <a:avLst>
              <a:gd name="adj" fmla="val 11055"/>
            </a:avLst>
          </a:prstGeom>
          <a:solidFill>
            <a:srgbClr val="110080"/>
          </a:solidFill>
          <a:ln w="7620">
            <a:solidFill>
              <a:srgbClr val="140099"/>
            </a:solidFill>
            <a:prstDash val="solid"/>
          </a:ln>
        </p:spPr>
      </p:sp>
      <p:sp>
        <p:nvSpPr>
          <p:cNvPr id="6" name="Text 4"/>
          <p:cNvSpPr/>
          <p:nvPr/>
        </p:nvSpPr>
        <p:spPr>
          <a:xfrm>
            <a:off x="627686" y="1920761"/>
            <a:ext cx="98599"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Cambria" pitchFamily="18" charset="0"/>
                <a:ea typeface="Cambria" pitchFamily="18" charset="0"/>
                <a:cs typeface="Inter" pitchFamily="34" charset="-120"/>
              </a:rPr>
              <a:t>1</a:t>
            </a:r>
            <a:endParaRPr lang="en-US" sz="1600" dirty="0">
              <a:latin typeface="Cambria" pitchFamily="18" charset="0"/>
              <a:ea typeface="Cambria" pitchFamily="18" charset="0"/>
            </a:endParaRPr>
          </a:p>
        </p:txBody>
      </p:sp>
      <p:sp>
        <p:nvSpPr>
          <p:cNvPr id="7" name="Text 5"/>
          <p:cNvSpPr/>
          <p:nvPr/>
        </p:nvSpPr>
        <p:spPr>
          <a:xfrm>
            <a:off x="972078" y="1943143"/>
            <a:ext cx="1388715" cy="223964"/>
          </a:xfrm>
          <a:prstGeom prst="rect">
            <a:avLst/>
          </a:prstGeom>
          <a:noFill/>
          <a:ln/>
        </p:spPr>
        <p:txBody>
          <a:bodyPr wrap="none" lIns="57150" tIns="28575" rIns="57150" bIns="28575" rtlCol="0" anchor="t"/>
          <a:lstStyle/>
          <a:p>
            <a:pPr>
              <a:lnSpc>
                <a:spcPts val="1777"/>
              </a:lnSpc>
            </a:pPr>
            <a:r>
              <a:rPr lang="en-US" sz="1800" b="1" spc="-41" dirty="0">
                <a:solidFill>
                  <a:srgbClr val="E5E0DF"/>
                </a:solidFill>
                <a:latin typeface="Cambria" pitchFamily="18" charset="0"/>
                <a:ea typeface="Cambria" pitchFamily="18" charset="0"/>
                <a:cs typeface="Inter" pitchFamily="34" charset="-120"/>
              </a:rPr>
              <a:t>Data Limitations</a:t>
            </a:r>
            <a:endParaRPr lang="en-US" sz="1800" dirty="0">
              <a:latin typeface="Cambria" pitchFamily="18" charset="0"/>
              <a:ea typeface="Cambria" pitchFamily="18" charset="0"/>
            </a:endParaRPr>
          </a:p>
        </p:txBody>
      </p:sp>
      <p:sp>
        <p:nvSpPr>
          <p:cNvPr id="8" name="Text 6"/>
          <p:cNvSpPr/>
          <p:nvPr/>
        </p:nvSpPr>
        <p:spPr>
          <a:xfrm>
            <a:off x="972079" y="2291131"/>
            <a:ext cx="1816001" cy="992180"/>
          </a:xfrm>
          <a:prstGeom prst="rect">
            <a:avLst/>
          </a:prstGeom>
          <a:noFill/>
          <a:ln/>
        </p:spPr>
        <p:txBody>
          <a:bodyPr wrap="square" lIns="57150" tIns="28575" rIns="57150" bIns="28575" rtlCol="0" anchor="t"/>
          <a:lstStyle/>
          <a:p>
            <a:pPr>
              <a:lnSpc>
                <a:spcPts val="1968"/>
              </a:lnSpc>
            </a:pPr>
            <a:r>
              <a:rPr lang="en-US" sz="1200" spc="-22" dirty="0">
                <a:solidFill>
                  <a:srgbClr val="E5E0DF"/>
                </a:solidFill>
                <a:latin typeface="Cambria" pitchFamily="18" charset="0"/>
                <a:ea typeface="Cambria" pitchFamily="18" charset="0"/>
                <a:cs typeface="Inter" pitchFamily="34" charset="-120"/>
              </a:rPr>
              <a:t>Our analysis used a limited dataset that may not be representative of the entire app market.</a:t>
            </a:r>
            <a:endParaRPr lang="en-US" sz="1200" dirty="0">
              <a:latin typeface="Cambria" pitchFamily="18" charset="0"/>
              <a:ea typeface="Cambria" pitchFamily="18" charset="0"/>
            </a:endParaRPr>
          </a:p>
        </p:txBody>
      </p:sp>
      <p:sp>
        <p:nvSpPr>
          <p:cNvPr id="9" name="Shape 7"/>
          <p:cNvSpPr/>
          <p:nvPr/>
        </p:nvSpPr>
        <p:spPr>
          <a:xfrm>
            <a:off x="2926929" y="1900079"/>
            <a:ext cx="312464" cy="310167"/>
          </a:xfrm>
          <a:prstGeom prst="roundRect">
            <a:avLst>
              <a:gd name="adj" fmla="val 11055"/>
            </a:avLst>
          </a:prstGeom>
          <a:solidFill>
            <a:srgbClr val="110080"/>
          </a:solidFill>
          <a:ln w="7620">
            <a:solidFill>
              <a:srgbClr val="140099"/>
            </a:solidFill>
            <a:prstDash val="solid"/>
          </a:ln>
        </p:spPr>
      </p:sp>
      <p:sp>
        <p:nvSpPr>
          <p:cNvPr id="10" name="Text 8"/>
          <p:cNvSpPr/>
          <p:nvPr/>
        </p:nvSpPr>
        <p:spPr>
          <a:xfrm>
            <a:off x="3021961" y="1920761"/>
            <a:ext cx="122411"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Cambria" pitchFamily="18" charset="0"/>
                <a:ea typeface="Cambria" pitchFamily="18" charset="0"/>
                <a:cs typeface="Inter" pitchFamily="34" charset="-120"/>
              </a:rPr>
              <a:t>2</a:t>
            </a:r>
            <a:endParaRPr lang="en-US" sz="1600" dirty="0">
              <a:latin typeface="Cambria" pitchFamily="18" charset="0"/>
              <a:ea typeface="Cambria" pitchFamily="18" charset="0"/>
            </a:endParaRPr>
          </a:p>
        </p:txBody>
      </p:sp>
      <p:sp>
        <p:nvSpPr>
          <p:cNvPr id="11" name="Text 9"/>
          <p:cNvSpPr/>
          <p:nvPr/>
        </p:nvSpPr>
        <p:spPr>
          <a:xfrm>
            <a:off x="3378255" y="1943143"/>
            <a:ext cx="1388715" cy="223964"/>
          </a:xfrm>
          <a:prstGeom prst="rect">
            <a:avLst/>
          </a:prstGeom>
          <a:noFill/>
          <a:ln/>
        </p:spPr>
        <p:txBody>
          <a:bodyPr wrap="none" lIns="57150" tIns="28575" rIns="57150" bIns="28575" rtlCol="0" anchor="t"/>
          <a:lstStyle/>
          <a:p>
            <a:pPr>
              <a:lnSpc>
                <a:spcPts val="1777"/>
              </a:lnSpc>
            </a:pPr>
            <a:r>
              <a:rPr lang="en-US" sz="1800" b="1" spc="-41" dirty="0">
                <a:solidFill>
                  <a:srgbClr val="E5E0DF"/>
                </a:solidFill>
                <a:latin typeface="Cambria" pitchFamily="18" charset="0"/>
                <a:ea typeface="Cambria" pitchFamily="18" charset="0"/>
                <a:cs typeface="Inter" pitchFamily="34" charset="-120"/>
              </a:rPr>
              <a:t>Future Research</a:t>
            </a:r>
            <a:endParaRPr lang="en-US" sz="1800" dirty="0">
              <a:latin typeface="Cambria" pitchFamily="18" charset="0"/>
              <a:ea typeface="Cambria" pitchFamily="18" charset="0"/>
            </a:endParaRPr>
          </a:p>
        </p:txBody>
      </p:sp>
      <p:sp>
        <p:nvSpPr>
          <p:cNvPr id="12" name="Text 10"/>
          <p:cNvSpPr/>
          <p:nvPr/>
        </p:nvSpPr>
        <p:spPr>
          <a:xfrm>
            <a:off x="3378258" y="2291131"/>
            <a:ext cx="1816001" cy="992180"/>
          </a:xfrm>
          <a:prstGeom prst="rect">
            <a:avLst/>
          </a:prstGeom>
          <a:noFill/>
          <a:ln/>
        </p:spPr>
        <p:txBody>
          <a:bodyPr wrap="square" lIns="57150" tIns="28575" rIns="57150" bIns="28575" rtlCol="0" anchor="t"/>
          <a:lstStyle/>
          <a:p>
            <a:pPr>
              <a:lnSpc>
                <a:spcPts val="1968"/>
              </a:lnSpc>
            </a:pPr>
            <a:r>
              <a:rPr lang="en-US" sz="1200" spc="-22" dirty="0">
                <a:solidFill>
                  <a:srgbClr val="E5E0DF"/>
                </a:solidFill>
                <a:latin typeface="Cambria" pitchFamily="18" charset="0"/>
                <a:ea typeface="Cambria" pitchFamily="18" charset="0"/>
                <a:cs typeface="Inter" pitchFamily="34" charset="-120"/>
              </a:rPr>
              <a:t>Future research could focus on understanding the impact of app updates and reviews on long-term app success.</a:t>
            </a:r>
            <a:endParaRPr lang="en-US" sz="1200" dirty="0">
              <a:latin typeface="Cambria" pitchFamily="18" charset="0"/>
              <a:ea typeface="Cambria" pitchFamily="18" charset="0"/>
            </a:endParaRPr>
          </a:p>
        </p:txBody>
      </p:sp>
      <p:sp>
        <p:nvSpPr>
          <p:cNvPr id="13" name="Shape 11"/>
          <p:cNvSpPr/>
          <p:nvPr/>
        </p:nvSpPr>
        <p:spPr>
          <a:xfrm>
            <a:off x="520750" y="3550340"/>
            <a:ext cx="312464" cy="310167"/>
          </a:xfrm>
          <a:prstGeom prst="roundRect">
            <a:avLst>
              <a:gd name="adj" fmla="val 11055"/>
            </a:avLst>
          </a:prstGeom>
          <a:solidFill>
            <a:srgbClr val="110080"/>
          </a:solidFill>
          <a:ln w="7620">
            <a:solidFill>
              <a:srgbClr val="140099"/>
            </a:solidFill>
            <a:prstDash val="solid"/>
          </a:ln>
        </p:spPr>
      </p:sp>
      <p:sp>
        <p:nvSpPr>
          <p:cNvPr id="14" name="Text 12"/>
          <p:cNvSpPr/>
          <p:nvPr/>
        </p:nvSpPr>
        <p:spPr>
          <a:xfrm>
            <a:off x="613395" y="3571021"/>
            <a:ext cx="127174"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Cambria" pitchFamily="18" charset="0"/>
                <a:ea typeface="Cambria" pitchFamily="18" charset="0"/>
                <a:cs typeface="Inter" pitchFamily="34" charset="-120"/>
              </a:rPr>
              <a:t>3</a:t>
            </a:r>
            <a:endParaRPr lang="en-US" sz="1600" dirty="0">
              <a:latin typeface="Cambria" pitchFamily="18" charset="0"/>
              <a:ea typeface="Cambria" pitchFamily="18" charset="0"/>
            </a:endParaRPr>
          </a:p>
        </p:txBody>
      </p:sp>
      <p:sp>
        <p:nvSpPr>
          <p:cNvPr id="15" name="Text 13"/>
          <p:cNvSpPr/>
          <p:nvPr/>
        </p:nvSpPr>
        <p:spPr>
          <a:xfrm>
            <a:off x="972071" y="3593404"/>
            <a:ext cx="2416894" cy="223964"/>
          </a:xfrm>
          <a:prstGeom prst="rect">
            <a:avLst/>
          </a:prstGeom>
          <a:noFill/>
          <a:ln/>
        </p:spPr>
        <p:txBody>
          <a:bodyPr wrap="none" lIns="57150" tIns="28575" rIns="57150" bIns="28575" rtlCol="0" anchor="t"/>
          <a:lstStyle/>
          <a:p>
            <a:pPr>
              <a:lnSpc>
                <a:spcPts val="1777"/>
              </a:lnSpc>
            </a:pPr>
            <a:r>
              <a:rPr lang="en-US" sz="1800" b="1" spc="-41" dirty="0">
                <a:solidFill>
                  <a:srgbClr val="E5E0DF"/>
                </a:solidFill>
                <a:latin typeface="Cambria" pitchFamily="18" charset="0"/>
                <a:ea typeface="Cambria" pitchFamily="18" charset="0"/>
                <a:cs typeface="Inter" pitchFamily="34" charset="-120"/>
              </a:rPr>
              <a:t>Methodological Improvements</a:t>
            </a:r>
            <a:endParaRPr lang="en-US" sz="1800" dirty="0">
              <a:latin typeface="Cambria" pitchFamily="18" charset="0"/>
              <a:ea typeface="Cambria" pitchFamily="18" charset="0"/>
            </a:endParaRPr>
          </a:p>
        </p:txBody>
      </p:sp>
      <p:sp>
        <p:nvSpPr>
          <p:cNvPr id="16" name="Text 14"/>
          <p:cNvSpPr/>
          <p:nvPr/>
        </p:nvSpPr>
        <p:spPr>
          <a:xfrm>
            <a:off x="972077" y="3941391"/>
            <a:ext cx="4222179" cy="496090"/>
          </a:xfrm>
          <a:prstGeom prst="rect">
            <a:avLst/>
          </a:prstGeom>
          <a:noFill/>
          <a:ln/>
        </p:spPr>
        <p:txBody>
          <a:bodyPr wrap="square" lIns="57150" tIns="28575" rIns="57150" bIns="28575" rtlCol="0" anchor="t"/>
          <a:lstStyle/>
          <a:p>
            <a:pPr>
              <a:lnSpc>
                <a:spcPts val="1968"/>
              </a:lnSpc>
            </a:pPr>
            <a:r>
              <a:rPr lang="en-US" sz="1200" spc="-22" dirty="0">
                <a:solidFill>
                  <a:srgbClr val="E5E0DF"/>
                </a:solidFill>
                <a:latin typeface="Cambria" pitchFamily="18" charset="0"/>
                <a:ea typeface="Cambria" pitchFamily="18" charset="0"/>
                <a:cs typeface="Inter" pitchFamily="34" charset="-120"/>
              </a:rPr>
              <a:t>We could improve our analysis by using more advanced statistical techniques and machine learning algorithms.</a:t>
            </a:r>
            <a:endParaRPr lang="en-US" sz="1200" dirty="0">
              <a:latin typeface="Cambria" pitchFamily="18" charset="0"/>
              <a:ea typeface="Cambria" pitchFamily="18" charset="0"/>
            </a:endParaRPr>
          </a:p>
        </p:txBody>
      </p:sp>
      <p:pic>
        <p:nvPicPr>
          <p:cNvPr id="17" name="Image 0" descr="preencoded.png"/>
          <p:cNvPicPr>
            <a:picLocks noChangeAspect="1"/>
          </p:cNvPicPr>
          <p:nvPr/>
        </p:nvPicPr>
        <p:blipFill>
          <a:blip r:embed="rId3"/>
          <a:stretch>
            <a:fillRect/>
          </a:stretch>
        </p:blipFill>
        <p:spPr>
          <a:xfrm>
            <a:off x="5715000" y="0"/>
            <a:ext cx="3429000" cy="5105680"/>
          </a:xfrm>
          <a:prstGeom prst="rect">
            <a:avLst/>
          </a:prstGeo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417" y="52318"/>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object 11">
            <a:extLst>
              <a:ext uri="{FF2B5EF4-FFF2-40B4-BE49-F238E27FC236}">
                <a16:creationId xmlns:a16="http://schemas.microsoft.com/office/drawing/2014/main" xmlns="" id="{E0342FAC-C208-72B7-F6A7-CDBF60DE8F66}"/>
              </a:ext>
            </a:extLst>
          </p:cNvPr>
          <p:cNvGrpSpPr/>
          <p:nvPr/>
        </p:nvGrpSpPr>
        <p:grpSpPr>
          <a:xfrm>
            <a:off x="383360" y="487180"/>
            <a:ext cx="599441" cy="578672"/>
            <a:chOff x="478536" y="263652"/>
            <a:chExt cx="809625" cy="809625"/>
          </a:xfrm>
        </p:grpSpPr>
        <p:sp>
          <p:nvSpPr>
            <p:cNvPr id="2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5" cstate="print"/>
              <a:stretch>
                <a:fillRect/>
              </a:stretch>
            </a:blipFill>
          </p:spPr>
          <p:txBody>
            <a:bodyPr wrap="square" lIns="0" tIns="0" rIns="0" bIns="0" rtlCol="0"/>
            <a:lstStyle/>
            <a:p>
              <a:endParaRPr>
                <a:latin typeface="Cambria" pitchFamily="18" charset="0"/>
                <a:ea typeface="Cambria" pitchFamily="18" charset="0"/>
              </a:endParaRPr>
            </a:p>
          </p:txBody>
        </p:sp>
        <p:sp>
          <p:nvSpPr>
            <p:cNvPr id="21"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6" cstate="print"/>
              <a:stretch>
                <a:fillRect/>
              </a:stretch>
            </a:blipFill>
          </p:spPr>
          <p:txBody>
            <a:bodyPr wrap="square" lIns="0" tIns="0" rIns="0" bIns="0" rtlCol="0"/>
            <a:lstStyle/>
            <a:p>
              <a:endParaRPr>
                <a:latin typeface="Cambria" pitchFamily="18" charset="0"/>
                <a:ea typeface="Cambria" pitchFamily="18" charset="0"/>
              </a:endParaRPr>
            </a:p>
          </p:txBody>
        </p:sp>
      </p:grpSp>
    </p:spTree>
    <p:extLst>
      <p:ext uri="{BB962C8B-B14F-4D97-AF65-F5344CB8AC3E}">
        <p14:creationId xmlns:p14="http://schemas.microsoft.com/office/powerpoint/2010/main" val="1613441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155DDC-1F5F-6AEF-8904-99D11B35CE54}"/>
              </a:ext>
            </a:extLst>
          </p:cNvPr>
          <p:cNvSpPr>
            <a:spLocks noGrp="1"/>
          </p:cNvSpPr>
          <p:nvPr>
            <p:ph type="title"/>
          </p:nvPr>
        </p:nvSpPr>
        <p:spPr>
          <a:xfrm>
            <a:off x="1055739" y="137225"/>
            <a:ext cx="3298348" cy="572700"/>
          </a:xfrm>
          <a:solidFill>
            <a:schemeClr val="tx1"/>
          </a:solidFill>
        </p:spPr>
        <p:txBody>
          <a:bodyPr/>
          <a:lstStyle/>
          <a:p>
            <a:r>
              <a:rPr lang="en-US" sz="2000" b="1" dirty="0">
                <a:solidFill>
                  <a:srgbClr val="C00000"/>
                </a:solidFill>
                <a:latin typeface="Cambria" pitchFamily="18" charset="0"/>
                <a:ea typeface="Cambria" pitchFamily="18" charset="0"/>
              </a:rPr>
              <a:t>Let’s do some predictions!</a:t>
            </a:r>
            <a:endParaRPr lang="en-IN" sz="2000" b="1" dirty="0">
              <a:solidFill>
                <a:srgbClr val="C00000"/>
              </a:solidFill>
              <a:latin typeface="Cambria" pitchFamily="18" charset="0"/>
              <a:ea typeface="Cambria" pitchFamily="18" charset="0"/>
            </a:endParaRPr>
          </a:p>
        </p:txBody>
      </p:sp>
      <p:sp>
        <p:nvSpPr>
          <p:cNvPr id="4" name="Text Placeholder 5">
            <a:extLst>
              <a:ext uri="{FF2B5EF4-FFF2-40B4-BE49-F238E27FC236}">
                <a16:creationId xmlns="" xmlns:a16="http://schemas.microsoft.com/office/drawing/2014/main" id="{2FE38969-C7B1-108B-8772-B69E2B6A8997}"/>
              </a:ext>
            </a:extLst>
          </p:cNvPr>
          <p:cNvSpPr txBox="1">
            <a:spLocks/>
          </p:cNvSpPr>
          <p:nvPr/>
        </p:nvSpPr>
        <p:spPr>
          <a:xfrm>
            <a:off x="288452" y="709925"/>
            <a:ext cx="5298686" cy="1204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spcBef>
                <a:spcPts val="50"/>
              </a:spcBef>
              <a:buClrTx/>
              <a:buNone/>
            </a:pPr>
            <a:r>
              <a:rPr lang="en-US" sz="1600" dirty="0">
                <a:solidFill>
                  <a:schemeClr val="tx1"/>
                </a:solidFill>
                <a:latin typeface="Cambria" pitchFamily="18" charset="0"/>
                <a:ea typeface="Cambria" pitchFamily="18" charset="0"/>
              </a:rPr>
              <a:t>Now that we have analyzed out datasets and drawn meaningful insights out of them, let’s see if we can ‘predict’ a perfect app!!</a:t>
            </a:r>
          </a:p>
        </p:txBody>
      </p:sp>
      <p:sp>
        <p:nvSpPr>
          <p:cNvPr id="3" name="Text Placeholder 5">
            <a:extLst>
              <a:ext uri="{FF2B5EF4-FFF2-40B4-BE49-F238E27FC236}">
                <a16:creationId xmlns="" xmlns:a16="http://schemas.microsoft.com/office/drawing/2014/main" id="{2B852D1B-6DE6-F954-87BA-91D00E24AAA8}"/>
              </a:ext>
            </a:extLst>
          </p:cNvPr>
          <p:cNvSpPr txBox="1">
            <a:spLocks/>
          </p:cNvSpPr>
          <p:nvPr/>
        </p:nvSpPr>
        <p:spPr>
          <a:xfrm>
            <a:off x="172215" y="1852766"/>
            <a:ext cx="8363744" cy="3495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spcBef>
                <a:spcPts val="50"/>
              </a:spcBef>
              <a:buClrTx/>
            </a:pPr>
            <a:r>
              <a:rPr lang="en-US" sz="1600" dirty="0">
                <a:solidFill>
                  <a:schemeClr val="tx1"/>
                </a:solidFill>
                <a:latin typeface="Cambria" pitchFamily="18" charset="0"/>
                <a:ea typeface="Cambria" pitchFamily="18" charset="0"/>
              </a:rPr>
              <a:t>It's good to develop a </a:t>
            </a:r>
            <a:r>
              <a:rPr lang="en-US" sz="1600" b="1" dirty="0">
                <a:solidFill>
                  <a:schemeClr val="tx1"/>
                </a:solidFill>
                <a:latin typeface="Cambria" pitchFamily="18" charset="0"/>
                <a:ea typeface="Cambria" pitchFamily="18" charset="0"/>
              </a:rPr>
              <a:t>free app </a:t>
            </a:r>
            <a:r>
              <a:rPr lang="en-US" sz="1600" dirty="0">
                <a:solidFill>
                  <a:schemeClr val="tx1"/>
                </a:solidFill>
                <a:latin typeface="Cambria" pitchFamily="18" charset="0"/>
                <a:ea typeface="Cambria" pitchFamily="18" charset="0"/>
              </a:rPr>
              <a:t>that</a:t>
            </a:r>
            <a:r>
              <a:rPr lang="en-US" sz="1600" b="1" dirty="0">
                <a:solidFill>
                  <a:schemeClr val="tx1"/>
                </a:solidFill>
                <a:latin typeface="Cambria" pitchFamily="18" charset="0"/>
                <a:ea typeface="Cambria" pitchFamily="18" charset="0"/>
              </a:rPr>
              <a:t> consumes less disk space </a:t>
            </a:r>
            <a:r>
              <a:rPr lang="en-US" sz="1600" dirty="0">
                <a:solidFill>
                  <a:schemeClr val="tx1"/>
                </a:solidFill>
                <a:latin typeface="Cambria" pitchFamily="18" charset="0"/>
                <a:ea typeface="Cambria" pitchFamily="18" charset="0"/>
              </a:rPr>
              <a:t>and </a:t>
            </a:r>
            <a:r>
              <a:rPr lang="en-US" sz="1600" b="1" dirty="0">
                <a:solidFill>
                  <a:schemeClr val="tx1"/>
                </a:solidFill>
                <a:latin typeface="Cambria" pitchFamily="18" charset="0"/>
                <a:ea typeface="Cambria" pitchFamily="18" charset="0"/>
              </a:rPr>
              <a:t>family and lifestyle </a:t>
            </a:r>
            <a:r>
              <a:rPr lang="en-US" sz="1600" dirty="0">
                <a:solidFill>
                  <a:schemeClr val="tx1"/>
                </a:solidFill>
                <a:latin typeface="Cambria" pitchFamily="18" charset="0"/>
                <a:ea typeface="Cambria" pitchFamily="18" charset="0"/>
              </a:rPr>
              <a:t>categories can be aimed for more profit.</a:t>
            </a:r>
          </a:p>
          <a:p>
            <a:pPr>
              <a:lnSpc>
                <a:spcPct val="150000"/>
              </a:lnSpc>
              <a:spcBef>
                <a:spcPts val="50"/>
              </a:spcBef>
              <a:buClrTx/>
            </a:pPr>
            <a:r>
              <a:rPr lang="en-US" sz="1600" dirty="0">
                <a:solidFill>
                  <a:schemeClr val="tx1"/>
                </a:solidFill>
                <a:latin typeface="Cambria" pitchFamily="18" charset="0"/>
                <a:ea typeface="Cambria" pitchFamily="18" charset="0"/>
              </a:rPr>
              <a:t>People tend to download more if apps have </a:t>
            </a:r>
            <a:r>
              <a:rPr lang="en-US" sz="1600" b="1" dirty="0">
                <a:solidFill>
                  <a:schemeClr val="tx1"/>
                </a:solidFill>
                <a:latin typeface="Cambria" pitchFamily="18" charset="0"/>
                <a:ea typeface="Cambria" pitchFamily="18" charset="0"/>
              </a:rPr>
              <a:t>more reviews</a:t>
            </a:r>
            <a:r>
              <a:rPr lang="en-US" sz="1600" dirty="0">
                <a:solidFill>
                  <a:schemeClr val="tx1"/>
                </a:solidFill>
                <a:latin typeface="Cambria" pitchFamily="18" charset="0"/>
                <a:ea typeface="Cambria" pitchFamily="18" charset="0"/>
              </a:rPr>
              <a:t>.</a:t>
            </a:r>
          </a:p>
          <a:p>
            <a:pPr>
              <a:lnSpc>
                <a:spcPct val="150000"/>
              </a:lnSpc>
              <a:spcBef>
                <a:spcPts val="50"/>
              </a:spcBef>
              <a:buClrTx/>
            </a:pPr>
            <a:r>
              <a:rPr lang="en-US" sz="1600" dirty="0">
                <a:solidFill>
                  <a:schemeClr val="tx1"/>
                </a:solidFill>
                <a:latin typeface="Cambria" pitchFamily="18" charset="0"/>
                <a:ea typeface="Cambria" pitchFamily="18" charset="0"/>
              </a:rPr>
              <a:t>People follow apps with </a:t>
            </a:r>
            <a:r>
              <a:rPr lang="en-US" sz="1600" b="1" dirty="0">
                <a:solidFill>
                  <a:schemeClr val="tx1"/>
                </a:solidFill>
                <a:latin typeface="Cambria" pitchFamily="18" charset="0"/>
                <a:ea typeface="Cambria" pitchFamily="18" charset="0"/>
              </a:rPr>
              <a:t>regular updates.</a:t>
            </a:r>
          </a:p>
          <a:p>
            <a:pPr>
              <a:lnSpc>
                <a:spcPct val="150000"/>
              </a:lnSpc>
              <a:spcBef>
                <a:spcPts val="50"/>
              </a:spcBef>
              <a:buClrTx/>
            </a:pPr>
            <a:r>
              <a:rPr lang="en-US" sz="1600" dirty="0">
                <a:solidFill>
                  <a:schemeClr val="tx1"/>
                </a:solidFill>
                <a:latin typeface="Cambria" pitchFamily="18" charset="0"/>
                <a:ea typeface="Cambria" pitchFamily="18" charset="0"/>
              </a:rPr>
              <a:t>The category </a:t>
            </a:r>
            <a:r>
              <a:rPr lang="en-US" sz="1600" b="1" dirty="0">
                <a:solidFill>
                  <a:schemeClr val="tx1"/>
                </a:solidFill>
                <a:latin typeface="Cambria" pitchFamily="18" charset="0"/>
                <a:ea typeface="Cambria" pitchFamily="18" charset="0"/>
              </a:rPr>
              <a:t>GAME</a:t>
            </a:r>
            <a:r>
              <a:rPr lang="en-US" sz="1600" dirty="0">
                <a:solidFill>
                  <a:schemeClr val="tx1"/>
                </a:solidFill>
                <a:latin typeface="Cambria" pitchFamily="18" charset="0"/>
                <a:ea typeface="Cambria" pitchFamily="18" charset="0"/>
              </a:rPr>
              <a:t> is a potential unsaturated space for app developers. The segment is expected to grow 1.7 times faster than the rest of the market and surpass </a:t>
            </a:r>
            <a:r>
              <a:rPr lang="en-US" sz="1600" b="1" dirty="0">
                <a:solidFill>
                  <a:schemeClr val="tx1"/>
                </a:solidFill>
                <a:latin typeface="Cambria" pitchFamily="18" charset="0"/>
                <a:ea typeface="Cambria" pitchFamily="18" charset="0"/>
              </a:rPr>
              <a:t>$136 billion </a:t>
            </a:r>
            <a:r>
              <a:rPr lang="en-US" sz="1600" dirty="0">
                <a:solidFill>
                  <a:schemeClr val="tx1"/>
                </a:solidFill>
                <a:latin typeface="Cambria" pitchFamily="18" charset="0"/>
                <a:ea typeface="Cambria" pitchFamily="18" charset="0"/>
              </a:rPr>
              <a:t>in revenues in 2022.</a:t>
            </a:r>
          </a:p>
          <a:p>
            <a:pPr>
              <a:spcBef>
                <a:spcPts val="50"/>
              </a:spcBef>
              <a:buClrTx/>
            </a:pPr>
            <a:endParaRPr lang="en-US" sz="1600" dirty="0">
              <a:solidFill>
                <a:schemeClr val="tx1"/>
              </a:solidFill>
              <a:latin typeface="Cambria" pitchFamily="18" charset="0"/>
              <a:ea typeface="Cambria" pitchFamily="18" charset="0"/>
            </a:endParaRPr>
          </a:p>
        </p:txBody>
      </p:sp>
      <p:pic>
        <p:nvPicPr>
          <p:cNvPr id="5" name="3D Model 4" descr="Thinking Face Emoji">
            <a:extLst>
              <a:ext uri="{FF2B5EF4-FFF2-40B4-BE49-F238E27FC236}">
                <a16:creationId xmlns="" xmlns:a16="http://schemas.microsoft.com/office/drawing/2014/main" xmlns:mc="http://schemas.openxmlformats.org/markup-compatibility/2006" id="{F213179E-0E7A-4107-563A-33A9FD886C8B}"/>
              </a:ext>
            </a:extLst>
          </p:cNvPr>
          <p:cNvPicPr>
            <a:picLocks noGrp="1" noRot="1" noChangeAspect="1" noMove="1" noResize="1" noEditPoints="1" noAdjustHandles="1" noChangeArrowheads="1" noChangeShapeType="1" noCrop="1"/>
          </p:cNvPicPr>
          <p:nvPr/>
        </p:nvPicPr>
        <p:blipFill>
          <a:blip r:embed="rId2"/>
          <a:stretch>
            <a:fillRect/>
          </a:stretch>
        </p:blipFill>
        <p:spPr>
          <a:xfrm>
            <a:off x="6612701" y="189896"/>
            <a:ext cx="1548403" cy="1586400"/>
          </a:xfrm>
          <a:prstGeom prst="rect">
            <a:avLst/>
          </a:prstGeom>
        </p:spPr>
      </p:pic>
      <p:grpSp>
        <p:nvGrpSpPr>
          <p:cNvPr id="6" name="object 11">
            <a:extLst>
              <a:ext uri="{FF2B5EF4-FFF2-40B4-BE49-F238E27FC236}">
                <a16:creationId xmlns:a16="http://schemas.microsoft.com/office/drawing/2014/main" xmlns="" id="{E0342FAC-C208-72B7-F6A7-CDBF60DE8F66}"/>
              </a:ext>
            </a:extLst>
          </p:cNvPr>
          <p:cNvGrpSpPr/>
          <p:nvPr/>
        </p:nvGrpSpPr>
        <p:grpSpPr>
          <a:xfrm>
            <a:off x="354680" y="195019"/>
            <a:ext cx="599441" cy="578672"/>
            <a:chOff x="478536" y="263652"/>
            <a:chExt cx="809625" cy="809625"/>
          </a:xfrm>
        </p:grpSpPr>
        <p:sp>
          <p:nvSpPr>
            <p:cNvPr id="7"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00037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080476" y="271045"/>
            <a:ext cx="4986837" cy="426347"/>
          </a:xfrm>
          <a:prstGeom prst="rect">
            <a:avLst/>
          </a:prstGeom>
          <a:solidFill>
            <a:schemeClr val="tx1"/>
          </a:solidFill>
          <a:ln/>
        </p:spPr>
        <p:txBody>
          <a:bodyPr wrap="none" lIns="57150" tIns="28575" rIns="57150" bIns="28575" rtlCol="0" anchor="t"/>
          <a:lstStyle/>
          <a:p>
            <a:pPr>
              <a:lnSpc>
                <a:spcPts val="3554"/>
              </a:lnSpc>
            </a:pPr>
            <a:r>
              <a:rPr lang="en-US" sz="2800" b="1" spc="-82" dirty="0">
                <a:solidFill>
                  <a:srgbClr val="C00000"/>
                </a:solidFill>
                <a:latin typeface="Cambria" pitchFamily="18" charset="0"/>
                <a:ea typeface="Cambria" pitchFamily="18" charset="0"/>
                <a:cs typeface="Inter" pitchFamily="34" charset="-120"/>
              </a:rPr>
              <a:t>Conclusion and Key Takeaways</a:t>
            </a:r>
            <a:endParaRPr lang="en-US" sz="2800" dirty="0">
              <a:solidFill>
                <a:srgbClr val="C00000"/>
              </a:solidFill>
              <a:latin typeface="Cambria" pitchFamily="18" charset="0"/>
              <a:ea typeface="Cambria" pitchFamily="18" charset="0"/>
            </a:endParaRPr>
          </a:p>
        </p:txBody>
      </p:sp>
      <p:sp>
        <p:nvSpPr>
          <p:cNvPr id="5" name="Text 3"/>
          <p:cNvSpPr/>
          <p:nvPr/>
        </p:nvSpPr>
        <p:spPr>
          <a:xfrm>
            <a:off x="354680" y="1414930"/>
            <a:ext cx="1666429" cy="268728"/>
          </a:xfrm>
          <a:prstGeom prst="rect">
            <a:avLst/>
          </a:prstGeom>
          <a:noFill/>
          <a:ln/>
        </p:spPr>
        <p:txBody>
          <a:bodyPr wrap="none" lIns="57150" tIns="28575" rIns="57150" bIns="28575" rtlCol="0" anchor="t"/>
          <a:lstStyle/>
          <a:p>
            <a:pPr>
              <a:lnSpc>
                <a:spcPts val="2132"/>
              </a:lnSpc>
            </a:pPr>
            <a:r>
              <a:rPr lang="en-US" sz="2400" b="1" spc="-49" dirty="0">
                <a:solidFill>
                  <a:srgbClr val="FFFFFF"/>
                </a:solidFill>
                <a:latin typeface="Cambria" pitchFamily="18" charset="0"/>
                <a:ea typeface="Cambria" pitchFamily="18" charset="0"/>
                <a:cs typeface="Inter" pitchFamily="34" charset="-120"/>
              </a:rPr>
              <a:t>Conclusion</a:t>
            </a:r>
            <a:endParaRPr lang="en-US" sz="2400" dirty="0">
              <a:latin typeface="Cambria" pitchFamily="18" charset="0"/>
              <a:ea typeface="Cambria" pitchFamily="18" charset="0"/>
            </a:endParaRPr>
          </a:p>
        </p:txBody>
      </p:sp>
      <p:sp>
        <p:nvSpPr>
          <p:cNvPr id="6" name="Text 4"/>
          <p:cNvSpPr/>
          <p:nvPr/>
        </p:nvSpPr>
        <p:spPr>
          <a:xfrm>
            <a:off x="80167" y="1929846"/>
            <a:ext cx="3881884" cy="992180"/>
          </a:xfrm>
          <a:prstGeom prst="rect">
            <a:avLst/>
          </a:prstGeom>
          <a:noFill/>
          <a:ln/>
        </p:spPr>
        <p:txBody>
          <a:bodyPr wrap="square" lIns="57150" tIns="28575" rIns="57150" bIns="28575" rtlCol="0" anchor="t"/>
          <a:lstStyle/>
          <a:p>
            <a:pPr>
              <a:lnSpc>
                <a:spcPts val="1968"/>
              </a:lnSpc>
            </a:pPr>
            <a:r>
              <a:rPr lang="en-US" sz="1600" spc="-22" dirty="0">
                <a:solidFill>
                  <a:srgbClr val="E5E0DF"/>
                </a:solidFill>
                <a:latin typeface="Cambria" pitchFamily="18" charset="0"/>
                <a:ea typeface="Cambria" pitchFamily="18" charset="0"/>
                <a:cs typeface="Inter" pitchFamily="34" charset="-120"/>
              </a:rPr>
              <a:t>Our analysis revealed that app ratings, user reviews, and app category are key factors that drive app success. Paid apps tend to have a higher rating than free apps, and games are the most popular category of apps.</a:t>
            </a:r>
            <a:endParaRPr lang="en-US" sz="1600" dirty="0">
              <a:latin typeface="Cambria" pitchFamily="18" charset="0"/>
              <a:ea typeface="Cambria" pitchFamily="18" charset="0"/>
            </a:endParaRPr>
          </a:p>
        </p:txBody>
      </p:sp>
      <p:sp>
        <p:nvSpPr>
          <p:cNvPr id="7" name="Text 5"/>
          <p:cNvSpPr/>
          <p:nvPr/>
        </p:nvSpPr>
        <p:spPr>
          <a:xfrm>
            <a:off x="4527522" y="1426074"/>
            <a:ext cx="1666429" cy="268728"/>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Key Takeaways</a:t>
            </a:r>
            <a:endParaRPr lang="en-US" sz="2000" dirty="0">
              <a:latin typeface="Cambria" pitchFamily="18" charset="0"/>
              <a:ea typeface="Cambria" pitchFamily="18" charset="0"/>
            </a:endParaRPr>
          </a:p>
        </p:txBody>
      </p:sp>
      <p:sp>
        <p:nvSpPr>
          <p:cNvPr id="8" name="Text 6"/>
          <p:cNvSpPr/>
          <p:nvPr/>
        </p:nvSpPr>
        <p:spPr>
          <a:xfrm>
            <a:off x="4237434" y="1980630"/>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High-quality apps tend to have higher ratings</a:t>
            </a:r>
            <a:endParaRPr lang="en-US" sz="1600" dirty="0">
              <a:latin typeface="Cambria" pitchFamily="18" charset="0"/>
              <a:ea typeface="Cambria" pitchFamily="18" charset="0"/>
            </a:endParaRPr>
          </a:p>
        </p:txBody>
      </p:sp>
      <p:sp>
        <p:nvSpPr>
          <p:cNvPr id="9" name="Text 7"/>
          <p:cNvSpPr/>
          <p:nvPr/>
        </p:nvSpPr>
        <p:spPr>
          <a:xfrm>
            <a:off x="4237434" y="2297596"/>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User reviews play an important role in app success</a:t>
            </a:r>
            <a:endParaRPr lang="en-US" sz="1600" dirty="0">
              <a:latin typeface="Cambria" pitchFamily="18" charset="0"/>
              <a:ea typeface="Cambria" pitchFamily="18" charset="0"/>
            </a:endParaRPr>
          </a:p>
        </p:txBody>
      </p:sp>
      <p:sp>
        <p:nvSpPr>
          <p:cNvPr id="10" name="Text 8"/>
          <p:cNvSpPr/>
          <p:nvPr/>
        </p:nvSpPr>
        <p:spPr>
          <a:xfrm>
            <a:off x="4237434" y="2614558"/>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Paid apps may be perceived as more valuable by users</a:t>
            </a:r>
            <a:endParaRPr lang="en-US" sz="1600" dirty="0">
              <a:latin typeface="Cambria" pitchFamily="18" charset="0"/>
              <a:ea typeface="Cambria" pitchFamily="18" charset="0"/>
            </a:endParaRPr>
          </a:p>
        </p:txBody>
      </p:sp>
      <p:sp>
        <p:nvSpPr>
          <p:cNvPr id="11" name="Text 9"/>
          <p:cNvSpPr/>
          <p:nvPr/>
        </p:nvSpPr>
        <p:spPr>
          <a:xfrm>
            <a:off x="4237434" y="2931521"/>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Games are a popular category with high demand</a:t>
            </a:r>
            <a:endParaRPr lang="en-US" sz="1600" dirty="0">
              <a:latin typeface="Cambria" pitchFamily="18" charset="0"/>
              <a:ea typeface="Cambria"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004" y="109182"/>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object 11">
            <a:extLst>
              <a:ext uri="{FF2B5EF4-FFF2-40B4-BE49-F238E27FC236}">
                <a16:creationId xmlns:a16="http://schemas.microsoft.com/office/drawing/2014/main" xmlns="" id="{E0342FAC-C208-72B7-F6A7-CDBF60DE8F66}"/>
              </a:ext>
            </a:extLst>
          </p:cNvPr>
          <p:cNvGrpSpPr/>
          <p:nvPr/>
        </p:nvGrpSpPr>
        <p:grpSpPr>
          <a:xfrm>
            <a:off x="354680" y="195019"/>
            <a:ext cx="599441" cy="578672"/>
            <a:chOff x="478536" y="263652"/>
            <a:chExt cx="809625" cy="809625"/>
          </a:xfrm>
        </p:grpSpPr>
        <p:sp>
          <p:nvSpPr>
            <p:cNvPr id="14"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698183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BEB10521-4787-99E6-9F54-7931E35280FA}"/>
              </a:ext>
            </a:extLst>
          </p:cNvPr>
          <p:cNvSpPr txBox="1">
            <a:spLocks noGrp="1"/>
          </p:cNvSpPr>
          <p:nvPr>
            <p:ph type="title"/>
          </p:nvPr>
        </p:nvSpPr>
        <p:spPr>
          <a:xfrm>
            <a:off x="1348016" y="476830"/>
            <a:ext cx="7044054" cy="456535"/>
          </a:xfrm>
          <a:prstGeom prst="rect">
            <a:avLst/>
          </a:prstGeom>
          <a:solidFill>
            <a:schemeClr val="tx1"/>
          </a:solidFill>
        </p:spPr>
        <p:txBody>
          <a:bodyPr vert="horz" wrap="square" lIns="0" tIns="12700" rIns="0" bIns="0" rtlCol="0">
            <a:spAutoFit/>
          </a:bodyPr>
          <a:lstStyle/>
          <a:p>
            <a:pPr marL="12700" marR="5080">
              <a:lnSpc>
                <a:spcPct val="100000"/>
              </a:lnSpc>
              <a:spcBef>
                <a:spcPts val="100"/>
              </a:spcBef>
            </a:pPr>
            <a:r>
              <a:rPr sz="2800" b="1" dirty="0">
                <a:solidFill>
                  <a:srgbClr val="C00000"/>
                </a:solidFill>
                <a:latin typeface="Cambria" pitchFamily="18" charset="0"/>
                <a:ea typeface="Cambria" pitchFamily="18" charset="0"/>
                <a:cs typeface="Old Standard TT"/>
              </a:rPr>
              <a:t>WHY ANALYZE THE GOOGLE</a:t>
            </a:r>
            <a:r>
              <a:rPr sz="2800" b="1" spc="-135" dirty="0">
                <a:solidFill>
                  <a:srgbClr val="C00000"/>
                </a:solidFill>
                <a:latin typeface="Cambria" pitchFamily="18" charset="0"/>
                <a:ea typeface="Cambria" pitchFamily="18" charset="0"/>
                <a:cs typeface="Old Standard TT"/>
              </a:rPr>
              <a:t> </a:t>
            </a:r>
            <a:r>
              <a:rPr sz="2800" b="1" dirty="0">
                <a:solidFill>
                  <a:srgbClr val="C00000"/>
                </a:solidFill>
                <a:latin typeface="Cambria" pitchFamily="18" charset="0"/>
                <a:ea typeface="Cambria" pitchFamily="18" charset="0"/>
                <a:cs typeface="Old Standard TT"/>
              </a:rPr>
              <a:t>PLAY  </a:t>
            </a:r>
            <a:r>
              <a:rPr sz="2800" b="1" spc="-5" dirty="0">
                <a:solidFill>
                  <a:srgbClr val="C00000"/>
                </a:solidFill>
                <a:latin typeface="Cambria" pitchFamily="18" charset="0"/>
                <a:ea typeface="Cambria" pitchFamily="18" charset="0"/>
                <a:cs typeface="Old Standard TT"/>
              </a:rPr>
              <a:t>STORE?</a:t>
            </a:r>
            <a:endParaRPr sz="2800" b="1" dirty="0">
              <a:solidFill>
                <a:srgbClr val="C00000"/>
              </a:solidFill>
              <a:latin typeface="Cambria" pitchFamily="18" charset="0"/>
              <a:ea typeface="Cambria" pitchFamily="18" charset="0"/>
              <a:cs typeface="Old Standard TT"/>
            </a:endParaRPr>
          </a:p>
        </p:txBody>
      </p:sp>
      <p:sp>
        <p:nvSpPr>
          <p:cNvPr id="5" name="object 3">
            <a:extLst>
              <a:ext uri="{FF2B5EF4-FFF2-40B4-BE49-F238E27FC236}">
                <a16:creationId xmlns:a16="http://schemas.microsoft.com/office/drawing/2014/main" xmlns="" id="{80CD2816-BF5A-174A-066B-72339538AFED}"/>
              </a:ext>
            </a:extLst>
          </p:cNvPr>
          <p:cNvSpPr txBox="1"/>
          <p:nvPr/>
        </p:nvSpPr>
        <p:spPr>
          <a:xfrm>
            <a:off x="2135251" y="3167258"/>
            <a:ext cx="2499360" cy="1287019"/>
          </a:xfrm>
          <a:prstGeom prst="rect">
            <a:avLst/>
          </a:prstGeom>
        </p:spPr>
        <p:txBody>
          <a:bodyPr vert="horz" wrap="square" lIns="0" tIns="12700" rIns="0" bIns="0" rtlCol="0">
            <a:spAutoFit/>
          </a:bodyPr>
          <a:lstStyle/>
          <a:p>
            <a:pPr marL="12700" marR="5080">
              <a:lnSpc>
                <a:spcPct val="114999"/>
              </a:lnSpc>
              <a:spcBef>
                <a:spcPts val="100"/>
              </a:spcBef>
            </a:pPr>
            <a:r>
              <a:rPr sz="1800" dirty="0">
                <a:solidFill>
                  <a:schemeClr val="tx1"/>
                </a:solidFill>
                <a:latin typeface="Arial"/>
                <a:cs typeface="Arial"/>
              </a:rPr>
              <a:t>What </a:t>
            </a:r>
            <a:r>
              <a:rPr sz="1800" spc="-5" dirty="0">
                <a:solidFill>
                  <a:schemeClr val="tx1"/>
                </a:solidFill>
                <a:latin typeface="Arial"/>
                <a:cs typeface="Arial"/>
              </a:rPr>
              <a:t>makes an App  popular? Can </a:t>
            </a:r>
            <a:r>
              <a:rPr sz="1800" spc="-25" dirty="0">
                <a:solidFill>
                  <a:schemeClr val="tx1"/>
                </a:solidFill>
                <a:latin typeface="Arial"/>
                <a:cs typeface="Arial"/>
              </a:rPr>
              <a:t>we </a:t>
            </a:r>
            <a:r>
              <a:rPr sz="1800" spc="-5" dirty="0">
                <a:solidFill>
                  <a:schemeClr val="tx1"/>
                </a:solidFill>
                <a:latin typeface="Arial"/>
                <a:cs typeface="Arial"/>
              </a:rPr>
              <a:t>predict  how </a:t>
            </a:r>
            <a:r>
              <a:rPr sz="1800" spc="-10" dirty="0">
                <a:solidFill>
                  <a:schemeClr val="tx1"/>
                </a:solidFill>
                <a:latin typeface="Arial"/>
                <a:cs typeface="Arial"/>
              </a:rPr>
              <a:t>popular </a:t>
            </a:r>
            <a:r>
              <a:rPr sz="1800" spc="-5" dirty="0">
                <a:solidFill>
                  <a:schemeClr val="tx1"/>
                </a:solidFill>
                <a:latin typeface="Arial"/>
                <a:cs typeface="Arial"/>
              </a:rPr>
              <a:t>it’s </a:t>
            </a:r>
            <a:r>
              <a:rPr sz="1800" spc="-10" dirty="0">
                <a:solidFill>
                  <a:schemeClr val="tx1"/>
                </a:solidFill>
                <a:latin typeface="Arial"/>
                <a:cs typeface="Arial"/>
              </a:rPr>
              <a:t>going </a:t>
            </a:r>
            <a:r>
              <a:rPr sz="1800" dirty="0">
                <a:solidFill>
                  <a:schemeClr val="tx1"/>
                </a:solidFill>
                <a:latin typeface="Arial"/>
                <a:cs typeface="Arial"/>
              </a:rPr>
              <a:t>to  </a:t>
            </a:r>
            <a:r>
              <a:rPr sz="1800" spc="-10" dirty="0">
                <a:solidFill>
                  <a:schemeClr val="tx1"/>
                </a:solidFill>
                <a:latin typeface="Arial"/>
                <a:cs typeface="Arial"/>
              </a:rPr>
              <a:t>be?</a:t>
            </a:r>
            <a:endParaRPr sz="1800" dirty="0">
              <a:solidFill>
                <a:schemeClr val="tx1"/>
              </a:solidFill>
              <a:latin typeface="Arial"/>
              <a:cs typeface="Arial"/>
            </a:endParaRPr>
          </a:p>
        </p:txBody>
      </p:sp>
      <p:sp>
        <p:nvSpPr>
          <p:cNvPr id="6" name="object 4">
            <a:extLst>
              <a:ext uri="{FF2B5EF4-FFF2-40B4-BE49-F238E27FC236}">
                <a16:creationId xmlns:a16="http://schemas.microsoft.com/office/drawing/2014/main" xmlns="" id="{A4A8CB1A-70C7-DC19-B1A7-2EC5A3BA4172}"/>
              </a:ext>
            </a:extLst>
          </p:cNvPr>
          <p:cNvSpPr txBox="1"/>
          <p:nvPr/>
        </p:nvSpPr>
        <p:spPr>
          <a:xfrm>
            <a:off x="2213610" y="1528068"/>
            <a:ext cx="1929764" cy="843821"/>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chemeClr val="tx1"/>
                </a:solidFill>
                <a:latin typeface="Arial"/>
                <a:cs typeface="Arial"/>
              </a:rPr>
              <a:t>Mobile App</a:t>
            </a:r>
            <a:r>
              <a:rPr sz="1800" spc="-55" dirty="0">
                <a:solidFill>
                  <a:schemeClr val="tx1"/>
                </a:solidFill>
                <a:latin typeface="Arial"/>
                <a:cs typeface="Arial"/>
              </a:rPr>
              <a:t> </a:t>
            </a:r>
            <a:r>
              <a:rPr sz="1800" spc="-5" dirty="0">
                <a:solidFill>
                  <a:schemeClr val="tx1"/>
                </a:solidFill>
                <a:latin typeface="Arial"/>
                <a:cs typeface="Arial"/>
              </a:rPr>
              <a:t>Market  is </a:t>
            </a:r>
            <a:r>
              <a:rPr sz="1800" dirty="0">
                <a:solidFill>
                  <a:schemeClr val="tx1"/>
                </a:solidFill>
                <a:latin typeface="Arial"/>
                <a:cs typeface="Arial"/>
              </a:rPr>
              <a:t>set to </a:t>
            </a:r>
            <a:r>
              <a:rPr sz="1800" spc="-5" dirty="0">
                <a:solidFill>
                  <a:schemeClr val="tx1"/>
                </a:solidFill>
                <a:latin typeface="Arial"/>
                <a:cs typeface="Arial"/>
              </a:rPr>
              <a:t>grow 20%  by</a:t>
            </a:r>
            <a:r>
              <a:rPr sz="1800" spc="-10" dirty="0">
                <a:solidFill>
                  <a:schemeClr val="tx1"/>
                </a:solidFill>
                <a:latin typeface="Arial"/>
                <a:cs typeface="Arial"/>
              </a:rPr>
              <a:t> </a:t>
            </a:r>
            <a:r>
              <a:rPr sz="1800" spc="-5" dirty="0">
                <a:solidFill>
                  <a:schemeClr val="tx1"/>
                </a:solidFill>
                <a:latin typeface="Arial"/>
                <a:cs typeface="Arial"/>
              </a:rPr>
              <a:t>2023</a:t>
            </a:r>
            <a:endParaRPr sz="1800" dirty="0">
              <a:solidFill>
                <a:schemeClr val="tx1"/>
              </a:solidFill>
              <a:latin typeface="Arial"/>
              <a:cs typeface="Arial"/>
            </a:endParaRPr>
          </a:p>
        </p:txBody>
      </p:sp>
      <p:sp>
        <p:nvSpPr>
          <p:cNvPr id="7" name="object 5">
            <a:extLst>
              <a:ext uri="{FF2B5EF4-FFF2-40B4-BE49-F238E27FC236}">
                <a16:creationId xmlns:a16="http://schemas.microsoft.com/office/drawing/2014/main" xmlns="" id="{D77ACECB-D564-37AF-C581-ABD988E8C931}"/>
              </a:ext>
            </a:extLst>
          </p:cNvPr>
          <p:cNvSpPr txBox="1"/>
          <p:nvPr/>
        </p:nvSpPr>
        <p:spPr>
          <a:xfrm>
            <a:off x="6053454" y="1528068"/>
            <a:ext cx="2108200" cy="843821"/>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tx1"/>
                </a:solidFill>
                <a:latin typeface="Arial"/>
                <a:cs typeface="Arial"/>
              </a:rPr>
              <a:t>Android Apps  comprise </a:t>
            </a:r>
            <a:r>
              <a:rPr sz="1800" spc="-10" dirty="0">
                <a:solidFill>
                  <a:schemeClr val="tx1"/>
                </a:solidFill>
                <a:latin typeface="Arial"/>
                <a:cs typeface="Arial"/>
              </a:rPr>
              <a:t>90% </a:t>
            </a:r>
            <a:r>
              <a:rPr sz="1800" spc="-5" dirty="0">
                <a:solidFill>
                  <a:schemeClr val="tx1"/>
                </a:solidFill>
                <a:latin typeface="Arial"/>
                <a:cs typeface="Arial"/>
              </a:rPr>
              <a:t>of</a:t>
            </a:r>
            <a:r>
              <a:rPr sz="1800" spc="-45" dirty="0">
                <a:solidFill>
                  <a:schemeClr val="tx1"/>
                </a:solidFill>
                <a:latin typeface="Arial"/>
                <a:cs typeface="Arial"/>
              </a:rPr>
              <a:t> </a:t>
            </a:r>
            <a:r>
              <a:rPr sz="1800" dirty="0">
                <a:solidFill>
                  <a:schemeClr val="tx1"/>
                </a:solidFill>
                <a:latin typeface="Arial"/>
                <a:cs typeface="Arial"/>
              </a:rPr>
              <a:t>the  </a:t>
            </a:r>
            <a:r>
              <a:rPr sz="1800" spc="-5" dirty="0">
                <a:solidFill>
                  <a:schemeClr val="tx1"/>
                </a:solidFill>
                <a:latin typeface="Arial"/>
                <a:cs typeface="Arial"/>
              </a:rPr>
              <a:t>Mobile App</a:t>
            </a:r>
            <a:r>
              <a:rPr sz="1800" spc="-15" dirty="0">
                <a:solidFill>
                  <a:schemeClr val="tx1"/>
                </a:solidFill>
                <a:latin typeface="Arial"/>
                <a:cs typeface="Arial"/>
              </a:rPr>
              <a:t> </a:t>
            </a:r>
            <a:r>
              <a:rPr sz="1800" spc="-5" dirty="0">
                <a:solidFill>
                  <a:schemeClr val="tx1"/>
                </a:solidFill>
                <a:latin typeface="Arial"/>
                <a:cs typeface="Arial"/>
              </a:rPr>
              <a:t>Market</a:t>
            </a:r>
            <a:endParaRPr sz="1800" dirty="0">
              <a:solidFill>
                <a:schemeClr val="tx1"/>
              </a:solidFill>
              <a:latin typeface="Arial"/>
              <a:cs typeface="Arial"/>
            </a:endParaRPr>
          </a:p>
        </p:txBody>
      </p:sp>
      <p:sp>
        <p:nvSpPr>
          <p:cNvPr id="8" name="object 6">
            <a:extLst>
              <a:ext uri="{FF2B5EF4-FFF2-40B4-BE49-F238E27FC236}">
                <a16:creationId xmlns:a16="http://schemas.microsoft.com/office/drawing/2014/main" xmlns="" id="{AAD8DAFE-4EC7-90E6-5D45-43ABBAC9DB34}"/>
              </a:ext>
            </a:extLst>
          </p:cNvPr>
          <p:cNvSpPr txBox="1"/>
          <p:nvPr/>
        </p:nvSpPr>
        <p:spPr>
          <a:xfrm>
            <a:off x="6053454" y="3136904"/>
            <a:ext cx="2425700" cy="1287019"/>
          </a:xfrm>
          <a:prstGeom prst="rect">
            <a:avLst/>
          </a:prstGeom>
        </p:spPr>
        <p:txBody>
          <a:bodyPr vert="horz" wrap="square" lIns="0" tIns="12700" rIns="0" bIns="0" rtlCol="0">
            <a:spAutoFit/>
          </a:bodyPr>
          <a:lstStyle/>
          <a:p>
            <a:pPr marL="12700" marR="5080">
              <a:lnSpc>
                <a:spcPct val="114999"/>
              </a:lnSpc>
              <a:spcBef>
                <a:spcPts val="100"/>
              </a:spcBef>
            </a:pPr>
            <a:r>
              <a:rPr sz="1800" dirty="0">
                <a:solidFill>
                  <a:schemeClr val="tx1"/>
                </a:solidFill>
                <a:latin typeface="Arial"/>
                <a:cs typeface="Arial"/>
              </a:rPr>
              <a:t>What </a:t>
            </a:r>
            <a:r>
              <a:rPr sz="1800" spc="-5" dirty="0">
                <a:solidFill>
                  <a:schemeClr val="tx1"/>
                </a:solidFill>
                <a:latin typeface="Arial"/>
                <a:cs typeface="Arial"/>
              </a:rPr>
              <a:t>are some  interesting patterns in  user behavior related</a:t>
            </a:r>
            <a:r>
              <a:rPr sz="1800" spc="-30" dirty="0">
                <a:solidFill>
                  <a:schemeClr val="tx1"/>
                </a:solidFill>
                <a:latin typeface="Arial"/>
                <a:cs typeface="Arial"/>
              </a:rPr>
              <a:t> </a:t>
            </a:r>
            <a:r>
              <a:rPr sz="1800" dirty="0">
                <a:solidFill>
                  <a:schemeClr val="tx1"/>
                </a:solidFill>
                <a:latin typeface="Arial"/>
                <a:cs typeface="Arial"/>
              </a:rPr>
              <a:t>to  </a:t>
            </a:r>
            <a:r>
              <a:rPr sz="1800" spc="-5" dirty="0">
                <a:solidFill>
                  <a:schemeClr val="tx1"/>
                </a:solidFill>
                <a:latin typeface="Arial"/>
                <a:cs typeface="Arial"/>
              </a:rPr>
              <a:t>app usage </a:t>
            </a:r>
            <a:r>
              <a:rPr sz="1800" dirty="0">
                <a:solidFill>
                  <a:schemeClr val="tx1"/>
                </a:solidFill>
                <a:latin typeface="Arial"/>
                <a:cs typeface="Arial"/>
              </a:rPr>
              <a:t>&amp;</a:t>
            </a:r>
            <a:r>
              <a:rPr sz="1800" spc="-55" dirty="0">
                <a:solidFill>
                  <a:schemeClr val="tx1"/>
                </a:solidFill>
                <a:latin typeface="Arial"/>
                <a:cs typeface="Arial"/>
              </a:rPr>
              <a:t> </a:t>
            </a:r>
            <a:r>
              <a:rPr sz="1800" spc="-5" dirty="0">
                <a:solidFill>
                  <a:schemeClr val="tx1"/>
                </a:solidFill>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xmlns="" id="{9A33E1E1-F45A-804C-2DB3-7BC9EA033D01}"/>
              </a:ext>
            </a:extLst>
          </p:cNvPr>
          <p:cNvSpPr/>
          <p:nvPr/>
        </p:nvSpPr>
        <p:spPr>
          <a:xfrm>
            <a:off x="943363" y="1420371"/>
            <a:ext cx="960119" cy="961643"/>
          </a:xfrm>
          <a:prstGeom prst="rect">
            <a:avLst/>
          </a:prstGeom>
          <a:solidFill>
            <a:schemeClr val="tx1"/>
          </a:solidFill>
          <a:ln>
            <a:solidFill>
              <a:schemeClr val="bg2"/>
            </a:solidFill>
          </a:ln>
        </p:spPr>
        <p:txBody>
          <a:bodyPr wrap="square" lIns="0" tIns="0" rIns="0" bIns="0" rtlCol="0"/>
          <a:lstStyle/>
          <a:p>
            <a:endParaRPr/>
          </a:p>
        </p:txBody>
      </p:sp>
      <p:sp>
        <p:nvSpPr>
          <p:cNvPr id="10" name="object 8">
            <a:extLst>
              <a:ext uri="{FF2B5EF4-FFF2-40B4-BE49-F238E27FC236}">
                <a16:creationId xmlns:a16="http://schemas.microsoft.com/office/drawing/2014/main" xmlns="" id="{43062C6C-7F90-F74A-0AEE-E718ADFD2ED9}"/>
              </a:ext>
            </a:extLst>
          </p:cNvPr>
          <p:cNvSpPr/>
          <p:nvPr/>
        </p:nvSpPr>
        <p:spPr>
          <a:xfrm>
            <a:off x="4919479" y="3182111"/>
            <a:ext cx="926591" cy="928116"/>
          </a:xfrm>
          <a:prstGeom prst="rect">
            <a:avLst/>
          </a:prstGeom>
          <a:solidFill>
            <a:schemeClr val="tx1"/>
          </a:solidFill>
        </p:spPr>
        <p:txBody>
          <a:bodyPr wrap="square" lIns="0" tIns="0" rIns="0" bIns="0" rtlCol="0"/>
          <a:lstStyle/>
          <a:p>
            <a:endParaRPr/>
          </a:p>
        </p:txBody>
      </p:sp>
      <p:sp>
        <p:nvSpPr>
          <p:cNvPr id="11" name="object 9">
            <a:extLst>
              <a:ext uri="{FF2B5EF4-FFF2-40B4-BE49-F238E27FC236}">
                <a16:creationId xmlns:a16="http://schemas.microsoft.com/office/drawing/2014/main" xmlns="" id="{2B4FD7B8-35BB-E21C-F2F6-F9BC98F77EBC}"/>
              </a:ext>
            </a:extLst>
          </p:cNvPr>
          <p:cNvSpPr/>
          <p:nvPr/>
        </p:nvSpPr>
        <p:spPr>
          <a:xfrm>
            <a:off x="943363" y="3157727"/>
            <a:ext cx="960119" cy="960120"/>
          </a:xfrm>
          <a:prstGeom prst="rect">
            <a:avLst/>
          </a:prstGeom>
          <a:solidFill>
            <a:schemeClr val="tx1"/>
          </a:solidFill>
        </p:spPr>
        <p:txBody>
          <a:bodyPr wrap="square" lIns="0" tIns="0" rIns="0" bIns="0" rtlCol="0"/>
          <a:lstStyle/>
          <a:p>
            <a:endParaRPr/>
          </a:p>
        </p:txBody>
      </p:sp>
      <p:sp>
        <p:nvSpPr>
          <p:cNvPr id="12" name="object 10">
            <a:extLst>
              <a:ext uri="{FF2B5EF4-FFF2-40B4-BE49-F238E27FC236}">
                <a16:creationId xmlns:a16="http://schemas.microsoft.com/office/drawing/2014/main" xmlns="" id="{77BBFFFD-6C42-9BBE-284E-787A1D413124}"/>
              </a:ext>
            </a:extLst>
          </p:cNvPr>
          <p:cNvSpPr/>
          <p:nvPr/>
        </p:nvSpPr>
        <p:spPr>
          <a:xfrm>
            <a:off x="4791455" y="1447804"/>
            <a:ext cx="961644" cy="960119"/>
          </a:xfrm>
          <a:prstGeom prst="rect">
            <a:avLst/>
          </a:prstGeom>
          <a:blipFill>
            <a:blip r:embed="rId2"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xmlns="" id="{0F058FC5-E244-86E2-C974-BDEDAA6684A1}"/>
              </a:ext>
            </a:extLst>
          </p:cNvPr>
          <p:cNvGrpSpPr/>
          <p:nvPr/>
        </p:nvGrpSpPr>
        <p:grpSpPr>
          <a:xfrm>
            <a:off x="538550" y="321950"/>
            <a:ext cx="809625" cy="809625"/>
            <a:chOff x="478536" y="263652"/>
            <a:chExt cx="809625" cy="809625"/>
          </a:xfrm>
        </p:grpSpPr>
        <p:sp>
          <p:nvSpPr>
            <p:cNvPr id="14" name="object 12">
              <a:extLst>
                <a:ext uri="{FF2B5EF4-FFF2-40B4-BE49-F238E27FC236}">
                  <a16:creationId xmlns:a16="http://schemas.microsoft.com/office/drawing/2014/main" xmlns="" id="{4D8D772D-AFBB-4ACB-F361-565F3DAEA2E9}"/>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8D8E3E2E-05AB-2068-566A-844B562623E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
        <p:nvSpPr>
          <p:cNvPr id="16" name="object 7">
            <a:extLst>
              <a:ext uri="{FF2B5EF4-FFF2-40B4-BE49-F238E27FC236}">
                <a16:creationId xmlns:a16="http://schemas.microsoft.com/office/drawing/2014/main" xmlns="" id="{9A33E1E1-F45A-804C-2DB3-7BC9EA033D01}"/>
              </a:ext>
            </a:extLst>
          </p:cNvPr>
          <p:cNvSpPr/>
          <p:nvPr/>
        </p:nvSpPr>
        <p:spPr>
          <a:xfrm>
            <a:off x="943172" y="1462570"/>
            <a:ext cx="960119" cy="961643"/>
          </a:xfrm>
          <a:prstGeom prst="rect">
            <a:avLst/>
          </a:prstGeom>
          <a:blipFill>
            <a:blip r:embed="rId5" cstate="print"/>
            <a:stretch>
              <a:fillRect/>
            </a:stretch>
          </a:blipFill>
          <a:ln>
            <a:solidFill>
              <a:schemeClr val="bg2"/>
            </a:solidFill>
          </a:ln>
        </p:spPr>
        <p:txBody>
          <a:bodyPr wrap="square" lIns="0" tIns="0" rIns="0" bIns="0" rtlCol="0"/>
          <a:lstStyle/>
          <a:p>
            <a:endParaRPr/>
          </a:p>
        </p:txBody>
      </p:sp>
      <p:sp>
        <p:nvSpPr>
          <p:cNvPr id="17" name="object 9">
            <a:extLst>
              <a:ext uri="{FF2B5EF4-FFF2-40B4-BE49-F238E27FC236}">
                <a16:creationId xmlns:a16="http://schemas.microsoft.com/office/drawing/2014/main" xmlns="" id="{2B4FD7B8-35BB-E21C-F2F6-F9BC98F77EBC}"/>
              </a:ext>
            </a:extLst>
          </p:cNvPr>
          <p:cNvSpPr/>
          <p:nvPr/>
        </p:nvSpPr>
        <p:spPr>
          <a:xfrm>
            <a:off x="943171" y="3300729"/>
            <a:ext cx="960119" cy="960120"/>
          </a:xfrm>
          <a:prstGeom prst="rect">
            <a:avLst/>
          </a:prstGeom>
          <a:blipFill>
            <a:blip r:embed="rId6" cstate="print"/>
            <a:stretch>
              <a:fillRect/>
            </a:stretch>
          </a:blipFill>
        </p:spPr>
        <p:txBody>
          <a:bodyPr wrap="square" lIns="0" tIns="0" rIns="0" bIns="0" rtlCol="0"/>
          <a:lstStyle/>
          <a:p>
            <a:endParaRPr/>
          </a:p>
        </p:txBody>
      </p:sp>
      <p:sp>
        <p:nvSpPr>
          <p:cNvPr id="18" name="object 8">
            <a:extLst>
              <a:ext uri="{FF2B5EF4-FFF2-40B4-BE49-F238E27FC236}">
                <a16:creationId xmlns:a16="http://schemas.microsoft.com/office/drawing/2014/main" xmlns="" id="{43062C6C-7F90-F74A-0AEE-E718ADFD2ED9}"/>
              </a:ext>
            </a:extLst>
          </p:cNvPr>
          <p:cNvSpPr/>
          <p:nvPr/>
        </p:nvSpPr>
        <p:spPr>
          <a:xfrm>
            <a:off x="4919479" y="3293289"/>
            <a:ext cx="926591" cy="928116"/>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08253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xmlns=""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72" y="701999"/>
            <a:ext cx="4367701" cy="3925775"/>
          </a:xfrm>
          <a:prstGeom prst="rect">
            <a:avLst/>
          </a:prstGeom>
        </p:spPr>
      </p:pic>
    </p:spTree>
    <p:extLst>
      <p:ext uri="{BB962C8B-B14F-4D97-AF65-F5344CB8AC3E}">
        <p14:creationId xmlns:p14="http://schemas.microsoft.com/office/powerpoint/2010/main" val="3533969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3486" y="1044941"/>
            <a:ext cx="8261808" cy="3503010"/>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chemeClr val="tx1"/>
                </a:solidFill>
                <a:latin typeface="Cambria" pitchFamily="18" charset="0"/>
                <a:ea typeface="Cambria" pitchFamily="18" charset="0"/>
                <a:cs typeface="Verdana"/>
              </a:rPr>
              <a:t>Two </a:t>
            </a:r>
            <a:r>
              <a:rPr sz="1800" dirty="0">
                <a:solidFill>
                  <a:schemeClr val="tx1"/>
                </a:solidFill>
                <a:latin typeface="Cambria" pitchFamily="18" charset="0"/>
                <a:ea typeface="Cambria" pitchFamily="18" charset="0"/>
                <a:cs typeface="Verdana"/>
              </a:rPr>
              <a:t>datasets </a:t>
            </a:r>
            <a:r>
              <a:rPr sz="1800" spc="-30" dirty="0">
                <a:solidFill>
                  <a:schemeClr val="tx1"/>
                </a:solidFill>
                <a:latin typeface="Cambria" pitchFamily="18" charset="0"/>
                <a:ea typeface="Cambria" pitchFamily="18" charset="0"/>
                <a:cs typeface="Verdana"/>
              </a:rPr>
              <a:t>are </a:t>
            </a:r>
            <a:r>
              <a:rPr sz="1800" spc="-15" dirty="0">
                <a:solidFill>
                  <a:schemeClr val="tx1"/>
                </a:solidFill>
                <a:latin typeface="Cambria" pitchFamily="18" charset="0"/>
                <a:ea typeface="Cambria" pitchFamily="18" charset="0"/>
                <a:cs typeface="Verdana"/>
              </a:rPr>
              <a:t>provided, </a:t>
            </a:r>
            <a:r>
              <a:rPr sz="1800" spc="40" dirty="0">
                <a:solidFill>
                  <a:schemeClr val="tx1"/>
                </a:solidFill>
                <a:latin typeface="Cambria" pitchFamily="18" charset="0"/>
                <a:ea typeface="Cambria" pitchFamily="18" charset="0"/>
                <a:cs typeface="Verdana"/>
              </a:rPr>
              <a:t>one </a:t>
            </a:r>
            <a:r>
              <a:rPr sz="1800" spc="50" dirty="0">
                <a:solidFill>
                  <a:schemeClr val="tx1"/>
                </a:solidFill>
                <a:latin typeface="Cambria" pitchFamily="18" charset="0"/>
                <a:ea typeface="Cambria" pitchFamily="18" charset="0"/>
                <a:cs typeface="Verdana"/>
              </a:rPr>
              <a:t>with </a:t>
            </a:r>
            <a:r>
              <a:rPr sz="1800" b="1" spc="-65" dirty="0">
                <a:solidFill>
                  <a:schemeClr val="tx1"/>
                </a:solidFill>
                <a:latin typeface="Cambria" pitchFamily="18" charset="0"/>
                <a:ea typeface="Cambria" pitchFamily="18" charset="0"/>
                <a:cs typeface="Verdana"/>
              </a:rPr>
              <a:t>basic </a:t>
            </a:r>
            <a:r>
              <a:rPr sz="1800" b="1" spc="-65" dirty="0" smtClean="0">
                <a:solidFill>
                  <a:schemeClr val="tx1"/>
                </a:solidFill>
                <a:latin typeface="Cambria" pitchFamily="18" charset="0"/>
                <a:ea typeface="Cambria" pitchFamily="18" charset="0"/>
                <a:cs typeface="Verdana"/>
              </a:rPr>
              <a:t>information</a:t>
            </a:r>
            <a:r>
              <a:rPr lang="en-US" sz="1800" b="1" spc="-65" dirty="0" smtClean="0">
                <a:solidFill>
                  <a:schemeClr val="tx1"/>
                </a:solidFill>
                <a:latin typeface="Cambria" pitchFamily="18" charset="0"/>
                <a:ea typeface="Cambria" pitchFamily="18" charset="0"/>
                <a:cs typeface="Verdana"/>
              </a:rPr>
              <a:t> (play store Data.csv</a:t>
            </a:r>
            <a:r>
              <a:rPr sz="1800" b="1" spc="-65" dirty="0" smtClean="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and </a:t>
            </a:r>
            <a:r>
              <a:rPr sz="1800" spc="35" dirty="0">
                <a:solidFill>
                  <a:schemeClr val="tx1"/>
                </a:solidFill>
                <a:latin typeface="Cambria" pitchFamily="18" charset="0"/>
                <a:ea typeface="Cambria" pitchFamily="18" charset="0"/>
                <a:cs typeface="Verdana"/>
              </a:rPr>
              <a:t>the </a:t>
            </a:r>
            <a:r>
              <a:rPr sz="1800" spc="700"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other</a:t>
            </a:r>
            <a:r>
              <a:rPr sz="1800" spc="-165" dirty="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with</a:t>
            </a:r>
            <a:r>
              <a:rPr sz="1800" spc="-165" dirty="0">
                <a:solidFill>
                  <a:schemeClr val="tx1"/>
                </a:solidFill>
                <a:latin typeface="Cambria" pitchFamily="18" charset="0"/>
                <a:ea typeface="Cambria" pitchFamily="18" charset="0"/>
                <a:cs typeface="Verdana"/>
              </a:rPr>
              <a:t> </a:t>
            </a:r>
            <a:r>
              <a:rPr sz="1800" b="1" spc="-85" dirty="0">
                <a:solidFill>
                  <a:schemeClr val="tx1"/>
                </a:solidFill>
                <a:latin typeface="Cambria" pitchFamily="18" charset="0"/>
                <a:ea typeface="Cambria" pitchFamily="18" charset="0"/>
                <a:cs typeface="Verdana"/>
              </a:rPr>
              <a:t>user</a:t>
            </a:r>
            <a:r>
              <a:rPr sz="1800" b="1" spc="-110" dirty="0">
                <a:solidFill>
                  <a:schemeClr val="tx1"/>
                </a:solidFill>
                <a:latin typeface="Cambria" pitchFamily="18" charset="0"/>
                <a:ea typeface="Cambria" pitchFamily="18" charset="0"/>
                <a:cs typeface="Verdana"/>
              </a:rPr>
              <a:t> </a:t>
            </a:r>
            <a:r>
              <a:rPr sz="1800" b="1" spc="-100" dirty="0" smtClean="0">
                <a:solidFill>
                  <a:schemeClr val="tx1"/>
                </a:solidFill>
                <a:latin typeface="Cambria" pitchFamily="18" charset="0"/>
                <a:ea typeface="Cambria" pitchFamily="18" charset="0"/>
                <a:cs typeface="Verdana"/>
              </a:rPr>
              <a:t>reviews</a:t>
            </a:r>
            <a:r>
              <a:rPr lang="en-US" sz="1800" b="1" spc="-100" dirty="0" smtClean="0">
                <a:solidFill>
                  <a:schemeClr val="tx1"/>
                </a:solidFill>
                <a:latin typeface="Cambria" pitchFamily="18" charset="0"/>
                <a:ea typeface="Cambria" pitchFamily="18" charset="0"/>
                <a:cs typeface="Verdana"/>
              </a:rPr>
              <a:t> (User Reviews.csv)</a:t>
            </a:r>
            <a:r>
              <a:rPr sz="1800" b="1" spc="-145" dirty="0" smtClean="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for</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the</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respective</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app.</a:t>
            </a:r>
            <a:endParaRPr sz="1800" dirty="0">
              <a:solidFill>
                <a:schemeClr val="tx1"/>
              </a:solidFill>
              <a:latin typeface="Cambria" pitchFamily="18" charset="0"/>
              <a:ea typeface="Cambria" pitchFamily="18" charset="0"/>
              <a:cs typeface="Verdana"/>
            </a:endParaRPr>
          </a:p>
          <a:p>
            <a:pPr marL="469265" marR="5080" indent="-457200" algn="just">
              <a:lnSpc>
                <a:spcPct val="114999"/>
              </a:lnSpc>
              <a:buFont typeface="AoyagiKouzanFontT"/>
              <a:buChar char="❏"/>
              <a:tabLst>
                <a:tab pos="469900" algn="l"/>
              </a:tabLst>
            </a:pPr>
            <a:r>
              <a:rPr sz="1800" spc="65" dirty="0" smtClean="0">
                <a:solidFill>
                  <a:schemeClr val="tx1"/>
                </a:solidFill>
                <a:latin typeface="Cambria" pitchFamily="18" charset="0"/>
                <a:ea typeface="Cambria" pitchFamily="18" charset="0"/>
                <a:cs typeface="Verdana"/>
              </a:rPr>
              <a:t>We</a:t>
            </a:r>
            <a:r>
              <a:rPr sz="1800" spc="-130" dirty="0" smtClean="0">
                <a:solidFill>
                  <a:schemeClr val="tx1"/>
                </a:solidFill>
                <a:latin typeface="Cambria" pitchFamily="18" charset="0"/>
                <a:ea typeface="Cambria" pitchFamily="18" charset="0"/>
                <a:cs typeface="Verdana"/>
              </a:rPr>
              <a:t> </a:t>
            </a:r>
            <a:r>
              <a:rPr sz="1800" spc="45" dirty="0">
                <a:solidFill>
                  <a:schemeClr val="tx1"/>
                </a:solidFill>
                <a:latin typeface="Cambria" pitchFamily="18" charset="0"/>
                <a:ea typeface="Cambria" pitchFamily="18" charset="0"/>
                <a:cs typeface="Verdana"/>
              </a:rPr>
              <a:t>must</a:t>
            </a:r>
            <a:r>
              <a:rPr sz="1800" spc="-130" dirty="0">
                <a:solidFill>
                  <a:schemeClr val="tx1"/>
                </a:solidFill>
                <a:latin typeface="Cambria" pitchFamily="18" charset="0"/>
                <a:ea typeface="Cambria" pitchFamily="18" charset="0"/>
                <a:cs typeface="Verdana"/>
              </a:rPr>
              <a:t> </a:t>
            </a:r>
            <a:r>
              <a:rPr sz="1800" spc="10" dirty="0">
                <a:solidFill>
                  <a:schemeClr val="tx1"/>
                </a:solidFill>
                <a:latin typeface="Cambria" pitchFamily="18" charset="0"/>
                <a:ea typeface="Cambria" pitchFamily="18" charset="0"/>
                <a:cs typeface="Verdana"/>
              </a:rPr>
              <a:t>examine</a:t>
            </a:r>
            <a:r>
              <a:rPr sz="1800" spc="-125" dirty="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and</a:t>
            </a:r>
            <a:r>
              <a:rPr sz="1800" spc="-130"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evaluate</a:t>
            </a:r>
            <a:r>
              <a:rPr sz="1800" spc="-12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the</a:t>
            </a:r>
            <a:r>
              <a:rPr sz="1800" spc="-130"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data</a:t>
            </a:r>
            <a:r>
              <a:rPr sz="1800" spc="-125" dirty="0">
                <a:solidFill>
                  <a:schemeClr val="tx1"/>
                </a:solidFill>
                <a:latin typeface="Cambria" pitchFamily="18" charset="0"/>
                <a:ea typeface="Cambria" pitchFamily="18" charset="0"/>
                <a:cs typeface="Verdana"/>
              </a:rPr>
              <a:t> </a:t>
            </a:r>
            <a:r>
              <a:rPr sz="1800" spc="30" dirty="0">
                <a:solidFill>
                  <a:schemeClr val="tx1"/>
                </a:solidFill>
                <a:latin typeface="Cambria" pitchFamily="18" charset="0"/>
                <a:ea typeface="Cambria" pitchFamily="18" charset="0"/>
                <a:cs typeface="Verdana"/>
              </a:rPr>
              <a:t>in</a:t>
            </a:r>
            <a:r>
              <a:rPr sz="1800" spc="-130"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both</a:t>
            </a:r>
            <a:r>
              <a:rPr sz="1800" spc="-125" dirty="0">
                <a:solidFill>
                  <a:schemeClr val="tx1"/>
                </a:solidFill>
                <a:latin typeface="Cambria" pitchFamily="18" charset="0"/>
                <a:ea typeface="Cambria" pitchFamily="18" charset="0"/>
                <a:cs typeface="Verdana"/>
              </a:rPr>
              <a:t> </a:t>
            </a:r>
            <a:r>
              <a:rPr sz="1800" dirty="0">
                <a:solidFill>
                  <a:schemeClr val="tx1"/>
                </a:solidFill>
                <a:latin typeface="Cambria" pitchFamily="18" charset="0"/>
                <a:ea typeface="Cambria" pitchFamily="18" charset="0"/>
                <a:cs typeface="Verdana"/>
              </a:rPr>
              <a:t>datasets</a:t>
            </a:r>
            <a:r>
              <a:rPr sz="1800" spc="-130" dirty="0">
                <a:solidFill>
                  <a:schemeClr val="tx1"/>
                </a:solidFill>
                <a:latin typeface="Cambria" pitchFamily="18" charset="0"/>
                <a:ea typeface="Cambria" pitchFamily="18" charset="0"/>
                <a:cs typeface="Verdana"/>
              </a:rPr>
              <a:t> </a:t>
            </a:r>
            <a:r>
              <a:rPr sz="1800" spc="30" dirty="0">
                <a:solidFill>
                  <a:schemeClr val="tx1"/>
                </a:solidFill>
                <a:latin typeface="Cambria" pitchFamily="18" charset="0"/>
                <a:ea typeface="Cambria" pitchFamily="18" charset="0"/>
                <a:cs typeface="Verdana"/>
              </a:rPr>
              <a:t>in</a:t>
            </a:r>
            <a:r>
              <a:rPr sz="1800" spc="-12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order</a:t>
            </a:r>
            <a:r>
              <a:rPr sz="1800" spc="-130" dirty="0">
                <a:solidFill>
                  <a:schemeClr val="tx1"/>
                </a:solidFill>
                <a:latin typeface="Cambria" pitchFamily="18" charset="0"/>
                <a:ea typeface="Cambria" pitchFamily="18" charset="0"/>
                <a:cs typeface="Verdana"/>
              </a:rPr>
              <a:t> </a:t>
            </a:r>
            <a:r>
              <a:rPr sz="1800" spc="10" dirty="0">
                <a:solidFill>
                  <a:schemeClr val="tx1"/>
                </a:solidFill>
                <a:latin typeface="Cambria" pitchFamily="18" charset="0"/>
                <a:ea typeface="Cambria" pitchFamily="18" charset="0"/>
                <a:cs typeface="Verdana"/>
              </a:rPr>
              <a:t>to  identify </a:t>
            </a:r>
            <a:r>
              <a:rPr sz="1800" spc="35" dirty="0">
                <a:solidFill>
                  <a:schemeClr val="tx1"/>
                </a:solidFill>
                <a:latin typeface="Cambria" pitchFamily="18" charset="0"/>
                <a:ea typeface="Cambria" pitchFamily="18" charset="0"/>
                <a:cs typeface="Verdana"/>
              </a:rPr>
              <a:t>the</a:t>
            </a:r>
            <a:r>
              <a:rPr sz="1800" spc="700" dirty="0">
                <a:solidFill>
                  <a:schemeClr val="tx1"/>
                </a:solidFill>
                <a:latin typeface="Cambria" pitchFamily="18" charset="0"/>
                <a:ea typeface="Cambria" pitchFamily="18" charset="0"/>
                <a:cs typeface="Verdana"/>
              </a:rPr>
              <a:t> </a:t>
            </a:r>
            <a:r>
              <a:rPr sz="1800" spc="40" dirty="0">
                <a:solidFill>
                  <a:schemeClr val="tx1"/>
                </a:solidFill>
                <a:latin typeface="Cambria" pitchFamily="18" charset="0"/>
                <a:ea typeface="Cambria" pitchFamily="18" charset="0"/>
                <a:cs typeface="Verdana"/>
              </a:rPr>
              <a:t>important </a:t>
            </a:r>
            <a:r>
              <a:rPr sz="1800" dirty="0">
                <a:solidFill>
                  <a:schemeClr val="tx1"/>
                </a:solidFill>
                <a:latin typeface="Cambria" pitchFamily="18" charset="0"/>
                <a:ea typeface="Cambria" pitchFamily="18" charset="0"/>
                <a:cs typeface="Verdana"/>
              </a:rPr>
              <a:t>characteristics </a:t>
            </a:r>
            <a:r>
              <a:rPr sz="1800" spc="25" dirty="0">
                <a:solidFill>
                  <a:schemeClr val="tx1"/>
                </a:solidFill>
                <a:latin typeface="Cambria" pitchFamily="18" charset="0"/>
                <a:ea typeface="Cambria" pitchFamily="18" charset="0"/>
                <a:cs typeface="Verdana"/>
              </a:rPr>
              <a:t>that </a:t>
            </a:r>
            <a:r>
              <a:rPr sz="1800" spc="30" dirty="0">
                <a:solidFill>
                  <a:schemeClr val="tx1"/>
                </a:solidFill>
                <a:latin typeface="Cambria" pitchFamily="18" charset="0"/>
                <a:ea typeface="Cambria" pitchFamily="18" charset="0"/>
                <a:cs typeface="Verdana"/>
              </a:rPr>
              <a:t>inﬂuence </a:t>
            </a:r>
            <a:r>
              <a:rPr sz="1800" spc="55" dirty="0">
                <a:solidFill>
                  <a:schemeClr val="tx1"/>
                </a:solidFill>
                <a:latin typeface="Cambria" pitchFamily="18" charset="0"/>
                <a:ea typeface="Cambria" pitchFamily="18" charset="0"/>
                <a:cs typeface="Verdana"/>
              </a:rPr>
              <a:t>app  engagement </a:t>
            </a:r>
            <a:r>
              <a:rPr sz="1800" spc="50" dirty="0">
                <a:solidFill>
                  <a:schemeClr val="tx1"/>
                </a:solidFill>
                <a:latin typeface="Cambria" pitchFamily="18" charset="0"/>
                <a:ea typeface="Cambria" pitchFamily="18" charset="0"/>
                <a:cs typeface="Verdana"/>
              </a:rPr>
              <a:t>and</a:t>
            </a:r>
            <a:r>
              <a:rPr sz="1800" spc="-390"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success.</a:t>
            </a:r>
            <a:endParaRPr sz="1800" dirty="0">
              <a:solidFill>
                <a:schemeClr val="tx1"/>
              </a:solidFill>
              <a:latin typeface="Cambria" pitchFamily="18" charset="0"/>
              <a:ea typeface="Cambria" pitchFamily="18" charset="0"/>
              <a:cs typeface="Verdana"/>
            </a:endParaRPr>
          </a:p>
          <a:p>
            <a:pPr>
              <a:lnSpc>
                <a:spcPct val="100000"/>
              </a:lnSpc>
              <a:spcBef>
                <a:spcPts val="45"/>
              </a:spcBef>
              <a:buClr>
                <a:srgbClr val="124F5B"/>
              </a:buClr>
              <a:buFont typeface="AoyagiKouzanFontT"/>
              <a:buChar char="❏"/>
            </a:pPr>
            <a:endParaRPr sz="1800" dirty="0">
              <a:latin typeface="Cambria" pitchFamily="18" charset="0"/>
              <a:ea typeface="Cambria" pitchFamily="18" charset="0"/>
              <a:cs typeface="Verdana"/>
            </a:endParaRPr>
          </a:p>
          <a:p>
            <a:pPr marL="12700">
              <a:lnSpc>
                <a:spcPct val="100000"/>
              </a:lnSpc>
            </a:pPr>
            <a:r>
              <a:rPr sz="1800" b="1" spc="-145" dirty="0">
                <a:solidFill>
                  <a:srgbClr val="CC0000"/>
                </a:solidFill>
                <a:latin typeface="Cambria" pitchFamily="18" charset="0"/>
                <a:ea typeface="Cambria" pitchFamily="18" charset="0"/>
                <a:cs typeface="Verdana"/>
              </a:rPr>
              <a:t>So, </a:t>
            </a:r>
            <a:r>
              <a:rPr lang="en-GB" sz="1800" b="1" spc="-145" dirty="0" smtClean="0">
                <a:solidFill>
                  <a:srgbClr val="CC0000"/>
                </a:solidFill>
                <a:latin typeface="Cambria" pitchFamily="18" charset="0"/>
                <a:ea typeface="Cambria" pitchFamily="18" charset="0"/>
                <a:cs typeface="Verdana"/>
              </a:rPr>
              <a:t> </a:t>
            </a:r>
            <a:r>
              <a:rPr sz="1800" b="1" spc="-70" dirty="0" smtClean="0">
                <a:solidFill>
                  <a:schemeClr val="tx1"/>
                </a:solidFill>
                <a:latin typeface="Cambria" pitchFamily="18" charset="0"/>
                <a:ea typeface="Cambria" pitchFamily="18" charset="0"/>
                <a:cs typeface="Verdana"/>
              </a:rPr>
              <a:t>what </a:t>
            </a:r>
            <a:r>
              <a:rPr sz="1800" b="1" spc="-85" dirty="0">
                <a:solidFill>
                  <a:schemeClr val="tx1"/>
                </a:solidFill>
                <a:latin typeface="Cambria" pitchFamily="18" charset="0"/>
                <a:ea typeface="Cambria" pitchFamily="18" charset="0"/>
                <a:cs typeface="Verdana"/>
              </a:rPr>
              <a:t>factors </a:t>
            </a:r>
            <a:r>
              <a:rPr sz="1800" b="1" spc="-55" dirty="0">
                <a:solidFill>
                  <a:schemeClr val="tx1"/>
                </a:solidFill>
                <a:latin typeface="Cambria" pitchFamily="18" charset="0"/>
                <a:ea typeface="Cambria" pitchFamily="18" charset="0"/>
                <a:cs typeface="Verdana"/>
              </a:rPr>
              <a:t>inﬂuence </a:t>
            </a:r>
            <a:r>
              <a:rPr sz="1800" b="1" spc="-75" dirty="0">
                <a:solidFill>
                  <a:schemeClr val="tx1"/>
                </a:solidFill>
                <a:latin typeface="Cambria" pitchFamily="18" charset="0"/>
                <a:ea typeface="Cambria" pitchFamily="18" charset="0"/>
                <a:cs typeface="Verdana"/>
              </a:rPr>
              <a:t>an </a:t>
            </a:r>
            <a:r>
              <a:rPr sz="1800" b="1" spc="-100" dirty="0">
                <a:solidFill>
                  <a:schemeClr val="tx1"/>
                </a:solidFill>
                <a:latin typeface="Cambria" pitchFamily="18" charset="0"/>
                <a:ea typeface="Cambria" pitchFamily="18" charset="0"/>
                <a:cs typeface="Verdana"/>
              </a:rPr>
              <a:t>app's</a:t>
            </a:r>
            <a:r>
              <a:rPr sz="1800" b="1" spc="-295" dirty="0">
                <a:solidFill>
                  <a:schemeClr val="tx1"/>
                </a:solidFill>
                <a:latin typeface="Cambria" pitchFamily="18" charset="0"/>
                <a:ea typeface="Cambria" pitchFamily="18" charset="0"/>
                <a:cs typeface="Verdana"/>
              </a:rPr>
              <a:t> </a:t>
            </a:r>
            <a:r>
              <a:rPr sz="1800" b="1" spc="-75" dirty="0">
                <a:solidFill>
                  <a:schemeClr val="tx1"/>
                </a:solidFill>
                <a:latin typeface="Cambria" pitchFamily="18" charset="0"/>
                <a:ea typeface="Cambria" pitchFamily="18" charset="0"/>
                <a:cs typeface="Verdana"/>
              </a:rPr>
              <a:t>success</a:t>
            </a:r>
            <a:r>
              <a:rPr sz="1800" b="1" spc="-75" dirty="0" smtClean="0">
                <a:solidFill>
                  <a:schemeClr val="tx1"/>
                </a:solidFill>
                <a:latin typeface="Cambria" pitchFamily="18" charset="0"/>
                <a:ea typeface="Cambria" pitchFamily="18" charset="0"/>
                <a:cs typeface="Verdana"/>
              </a:rPr>
              <a:t>?</a:t>
            </a:r>
            <a:endParaRPr lang="en-GB" sz="1800" b="1" spc="-75" dirty="0" smtClean="0">
              <a:solidFill>
                <a:schemeClr val="tx1"/>
              </a:solidFill>
              <a:latin typeface="Cambria" pitchFamily="18" charset="0"/>
              <a:ea typeface="Cambria" pitchFamily="18" charset="0"/>
              <a:cs typeface="Verdana"/>
            </a:endParaRPr>
          </a:p>
          <a:p>
            <a:pPr marL="12700">
              <a:lnSpc>
                <a:spcPct val="100000"/>
              </a:lnSpc>
            </a:pPr>
            <a:endParaRPr sz="1800" dirty="0">
              <a:solidFill>
                <a:schemeClr val="tx1"/>
              </a:solidFill>
              <a:latin typeface="Cambria" pitchFamily="18" charset="0"/>
              <a:ea typeface="Cambria" pitchFamily="18" charset="0"/>
              <a:cs typeface="Verdana"/>
            </a:endParaRPr>
          </a:p>
          <a:p>
            <a:pPr marL="12700">
              <a:lnSpc>
                <a:spcPct val="100000"/>
              </a:lnSpc>
              <a:spcBef>
                <a:spcPts val="5"/>
              </a:spcBef>
            </a:pPr>
            <a:r>
              <a:rPr sz="1800" spc="65" dirty="0">
                <a:solidFill>
                  <a:schemeClr val="tx1"/>
                </a:solidFill>
                <a:latin typeface="Cambria" pitchFamily="18" charset="0"/>
                <a:ea typeface="Cambria" pitchFamily="18" charset="0"/>
                <a:cs typeface="Verdana"/>
              </a:rPr>
              <a:t>An</a:t>
            </a:r>
            <a:r>
              <a:rPr sz="1800" spc="-170"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app</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is</a:t>
            </a:r>
            <a:r>
              <a:rPr sz="1800" spc="-165" dirty="0">
                <a:solidFill>
                  <a:schemeClr val="tx1"/>
                </a:solidFill>
                <a:latin typeface="Cambria" pitchFamily="18" charset="0"/>
                <a:ea typeface="Cambria" pitchFamily="18" charset="0"/>
                <a:cs typeface="Verdana"/>
              </a:rPr>
              <a:t> </a:t>
            </a:r>
            <a:r>
              <a:rPr sz="1800" dirty="0">
                <a:solidFill>
                  <a:schemeClr val="tx1"/>
                </a:solidFill>
                <a:latin typeface="Cambria" pitchFamily="18" charset="0"/>
                <a:ea typeface="Cambria" pitchFamily="18" charset="0"/>
                <a:cs typeface="Verdana"/>
              </a:rPr>
              <a:t>said</a:t>
            </a:r>
            <a:r>
              <a:rPr sz="1800" spc="-165" dirty="0">
                <a:solidFill>
                  <a:schemeClr val="tx1"/>
                </a:solidFill>
                <a:latin typeface="Cambria" pitchFamily="18" charset="0"/>
                <a:ea typeface="Cambria" pitchFamily="18" charset="0"/>
                <a:cs typeface="Verdana"/>
              </a:rPr>
              <a:t> </a:t>
            </a:r>
            <a:r>
              <a:rPr sz="1800" spc="10" dirty="0">
                <a:solidFill>
                  <a:schemeClr val="tx1"/>
                </a:solidFill>
                <a:latin typeface="Cambria" pitchFamily="18" charset="0"/>
                <a:ea typeface="Cambria" pitchFamily="18" charset="0"/>
                <a:cs typeface="Verdana"/>
              </a:rPr>
              <a:t>to</a:t>
            </a:r>
            <a:r>
              <a:rPr sz="1800" spc="-165"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be</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successful</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if</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it</a:t>
            </a:r>
            <a:r>
              <a:rPr sz="1800" spc="-165" dirty="0">
                <a:solidFill>
                  <a:schemeClr val="tx1"/>
                </a:solidFill>
                <a:latin typeface="Cambria" pitchFamily="18" charset="0"/>
                <a:ea typeface="Cambria" pitchFamily="18" charset="0"/>
                <a:cs typeface="Verdana"/>
              </a:rPr>
              <a:t> </a:t>
            </a:r>
            <a:r>
              <a:rPr sz="1800" spc="-110" dirty="0">
                <a:solidFill>
                  <a:schemeClr val="tx1"/>
                </a:solidFill>
                <a:latin typeface="Cambria" pitchFamily="18" charset="0"/>
                <a:ea typeface="Cambria" pitchFamily="18" charset="0"/>
                <a:cs typeface="Verdana"/>
              </a:rPr>
              <a:t>has:</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60" dirty="0">
                <a:solidFill>
                  <a:schemeClr val="tx1"/>
                </a:solidFill>
                <a:latin typeface="Cambria" pitchFamily="18" charset="0"/>
                <a:ea typeface="Cambria" pitchFamily="18" charset="0"/>
                <a:cs typeface="Verdana"/>
              </a:rPr>
              <a:t>A</a:t>
            </a:r>
            <a:r>
              <a:rPr sz="1800" spc="-170" dirty="0">
                <a:solidFill>
                  <a:schemeClr val="tx1"/>
                </a:solidFill>
                <a:latin typeface="Cambria" pitchFamily="18" charset="0"/>
                <a:ea typeface="Cambria" pitchFamily="18" charset="0"/>
                <a:cs typeface="Verdana"/>
              </a:rPr>
              <a:t> </a:t>
            </a:r>
            <a:r>
              <a:rPr sz="1800" spc="65" dirty="0">
                <a:solidFill>
                  <a:schemeClr val="tx1"/>
                </a:solidFill>
                <a:latin typeface="Cambria" pitchFamily="18" charset="0"/>
                <a:ea typeface="Cambria" pitchFamily="18" charset="0"/>
                <a:cs typeface="Verdana"/>
              </a:rPr>
              <a:t>high</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average</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user</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rating</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60" dirty="0">
                <a:solidFill>
                  <a:schemeClr val="tx1"/>
                </a:solidFill>
                <a:latin typeface="Cambria" pitchFamily="18" charset="0"/>
                <a:ea typeface="Cambria" pitchFamily="18" charset="0"/>
                <a:cs typeface="Verdana"/>
              </a:rPr>
              <a:t>A</a:t>
            </a:r>
            <a:r>
              <a:rPr sz="1800" spc="-170" dirty="0">
                <a:solidFill>
                  <a:schemeClr val="tx1"/>
                </a:solidFill>
                <a:latin typeface="Cambria" pitchFamily="18" charset="0"/>
                <a:ea typeface="Cambria" pitchFamily="18" charset="0"/>
                <a:cs typeface="Verdana"/>
              </a:rPr>
              <a:t> </a:t>
            </a:r>
            <a:r>
              <a:rPr sz="1800" spc="70" dirty="0">
                <a:solidFill>
                  <a:schemeClr val="tx1"/>
                </a:solidFill>
                <a:latin typeface="Cambria" pitchFamily="18" charset="0"/>
                <a:ea typeface="Cambria" pitchFamily="18" charset="0"/>
                <a:cs typeface="Verdana"/>
              </a:rPr>
              <a:t>good</a:t>
            </a:r>
            <a:r>
              <a:rPr sz="1800" spc="-165" dirty="0">
                <a:solidFill>
                  <a:schemeClr val="tx1"/>
                </a:solidFill>
                <a:latin typeface="Cambria" pitchFamily="18" charset="0"/>
                <a:ea typeface="Cambria" pitchFamily="18" charset="0"/>
                <a:cs typeface="Verdana"/>
              </a:rPr>
              <a:t> </a:t>
            </a:r>
            <a:r>
              <a:rPr sz="1800" spc="60" dirty="0">
                <a:solidFill>
                  <a:schemeClr val="tx1"/>
                </a:solidFill>
                <a:latin typeface="Cambria" pitchFamily="18" charset="0"/>
                <a:ea typeface="Cambria" pitchFamily="18" charset="0"/>
                <a:cs typeface="Verdana"/>
              </a:rPr>
              <a:t>number</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of</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positive</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reviews</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60" dirty="0">
                <a:solidFill>
                  <a:schemeClr val="tx1"/>
                </a:solidFill>
                <a:latin typeface="Cambria" pitchFamily="18" charset="0"/>
                <a:ea typeface="Cambria" pitchFamily="18" charset="0"/>
                <a:cs typeface="Verdana"/>
              </a:rPr>
              <a:t>A</a:t>
            </a:r>
            <a:r>
              <a:rPr sz="1800" spc="-170" dirty="0">
                <a:solidFill>
                  <a:schemeClr val="tx1"/>
                </a:solidFill>
                <a:latin typeface="Cambria" pitchFamily="18" charset="0"/>
                <a:ea typeface="Cambria" pitchFamily="18" charset="0"/>
                <a:cs typeface="Verdana"/>
              </a:rPr>
              <a:t> </a:t>
            </a:r>
            <a:r>
              <a:rPr sz="1800" spc="70" dirty="0">
                <a:solidFill>
                  <a:schemeClr val="tx1"/>
                </a:solidFill>
                <a:latin typeface="Cambria" pitchFamily="18" charset="0"/>
                <a:ea typeface="Cambria" pitchFamily="18" charset="0"/>
                <a:cs typeface="Verdana"/>
              </a:rPr>
              <a:t>good</a:t>
            </a:r>
            <a:r>
              <a:rPr sz="1800" spc="-165" dirty="0">
                <a:solidFill>
                  <a:schemeClr val="tx1"/>
                </a:solidFill>
                <a:latin typeface="Cambria" pitchFamily="18" charset="0"/>
                <a:ea typeface="Cambria" pitchFamily="18" charset="0"/>
                <a:cs typeface="Verdana"/>
              </a:rPr>
              <a:t> </a:t>
            </a:r>
            <a:r>
              <a:rPr sz="1800" spc="60" dirty="0">
                <a:solidFill>
                  <a:schemeClr val="tx1"/>
                </a:solidFill>
                <a:latin typeface="Cambria" pitchFamily="18" charset="0"/>
                <a:ea typeface="Cambria" pitchFamily="18" charset="0"/>
                <a:cs typeface="Verdana"/>
              </a:rPr>
              <a:t>number</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of</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monthly</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average</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users</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70" dirty="0">
                <a:solidFill>
                  <a:schemeClr val="tx1"/>
                </a:solidFill>
                <a:latin typeface="Cambria" pitchFamily="18" charset="0"/>
                <a:ea typeface="Cambria" pitchFamily="18" charset="0"/>
                <a:cs typeface="Verdana"/>
              </a:rPr>
              <a:t>High</a:t>
            </a:r>
            <a:r>
              <a:rPr sz="1800" spc="-170"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revenue</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per</a:t>
            </a:r>
            <a:r>
              <a:rPr sz="1800" spc="-165" dirty="0">
                <a:solidFill>
                  <a:schemeClr val="tx1"/>
                </a:solidFill>
                <a:latin typeface="Cambria" pitchFamily="18" charset="0"/>
                <a:ea typeface="Cambria" pitchFamily="18" charset="0"/>
                <a:cs typeface="Verdana"/>
              </a:rPr>
              <a:t> </a:t>
            </a:r>
            <a:r>
              <a:rPr sz="1800" spc="30" dirty="0">
                <a:solidFill>
                  <a:schemeClr val="tx1"/>
                </a:solidFill>
                <a:latin typeface="Cambria" pitchFamily="18" charset="0"/>
                <a:ea typeface="Cambria" pitchFamily="18" charset="0"/>
                <a:cs typeface="Verdana"/>
              </a:rPr>
              <a:t>customer</a:t>
            </a:r>
            <a:r>
              <a:rPr sz="1800" spc="-165" dirty="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and</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so</a:t>
            </a:r>
            <a:r>
              <a:rPr sz="1800" spc="-165"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on.</a:t>
            </a:r>
            <a:endParaRPr sz="1800" dirty="0">
              <a:solidFill>
                <a:schemeClr val="tx1"/>
              </a:solidFill>
              <a:latin typeface="Cambria" pitchFamily="18" charset="0"/>
              <a:ea typeface="Cambria" pitchFamily="18" charset="0"/>
              <a:cs typeface="Verdana"/>
            </a:endParaRPr>
          </a:p>
        </p:txBody>
      </p:sp>
      <p:sp>
        <p:nvSpPr>
          <p:cNvPr id="6" name="object 2">
            <a:extLst>
              <a:ext uri="{FF2B5EF4-FFF2-40B4-BE49-F238E27FC236}">
                <a16:creationId xmlns:a16="http://schemas.microsoft.com/office/drawing/2014/main" xmlns="" id="{D964377A-E818-0B59-384D-846A1D96BD14}"/>
              </a:ext>
            </a:extLst>
          </p:cNvPr>
          <p:cNvSpPr txBox="1">
            <a:spLocks/>
          </p:cNvSpPr>
          <p:nvPr/>
        </p:nvSpPr>
        <p:spPr>
          <a:xfrm>
            <a:off x="971060" y="294653"/>
            <a:ext cx="4486311" cy="579646"/>
          </a:xfrm>
          <a:prstGeom prst="rect">
            <a:avLst/>
          </a:prstGeom>
          <a:solidFill>
            <a:schemeClr val="tx1"/>
          </a:solid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b="1" spc="-85" dirty="0">
                <a:solidFill>
                  <a:srgbClr val="C00000"/>
                </a:solidFill>
                <a:latin typeface="Cambria" pitchFamily="18" charset="0"/>
                <a:ea typeface="Cambria" pitchFamily="18" charset="0"/>
              </a:rPr>
              <a:t>Problem</a:t>
            </a:r>
            <a:r>
              <a:rPr lang="en-IN" b="1" spc="-225" dirty="0">
                <a:solidFill>
                  <a:srgbClr val="C00000"/>
                </a:solidFill>
                <a:latin typeface="Cambria" pitchFamily="18" charset="0"/>
                <a:ea typeface="Cambria" pitchFamily="18" charset="0"/>
              </a:rPr>
              <a:t> </a:t>
            </a:r>
            <a:r>
              <a:rPr lang="en-IN" b="1" spc="-95" dirty="0">
                <a:solidFill>
                  <a:srgbClr val="C00000"/>
                </a:solidFill>
                <a:latin typeface="Cambria" pitchFamily="18" charset="0"/>
                <a:ea typeface="Cambria" pitchFamily="18" charset="0"/>
              </a:rPr>
              <a:t>Statement</a:t>
            </a:r>
            <a:endParaRPr lang="en-IN" b="1" dirty="0">
              <a:solidFill>
                <a:srgbClr val="C00000"/>
              </a:solidFill>
              <a:latin typeface="Cambria" pitchFamily="18" charset="0"/>
              <a:ea typeface="Cambria" pitchFamily="18" charset="0"/>
            </a:endParaRPr>
          </a:p>
        </p:txBody>
      </p:sp>
      <p:sp>
        <p:nvSpPr>
          <p:cNvPr id="7" name="object 7">
            <a:extLst>
              <a:ext uri="{FF2B5EF4-FFF2-40B4-BE49-F238E27FC236}">
                <a16:creationId xmlns:a16="http://schemas.microsoft.com/office/drawing/2014/main" xmlns="" id="{35E9BFFF-2AD2-42A2-07E4-484BD9EBEA83}"/>
              </a:ext>
            </a:extLst>
          </p:cNvPr>
          <p:cNvSpPr/>
          <p:nvPr/>
        </p:nvSpPr>
        <p:spPr>
          <a:xfrm>
            <a:off x="5777981"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xmlns="" id="{67B40D85-508D-4FD3-E896-824FFCA8B5A5}"/>
              </a:ext>
            </a:extLst>
          </p:cNvPr>
          <p:cNvSpPr/>
          <p:nvPr/>
        </p:nvSpPr>
        <p:spPr>
          <a:xfrm>
            <a:off x="7650112"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xmlns="" id="{E0342FAC-C208-72B7-F6A7-CDBF60DE8F66}"/>
              </a:ext>
            </a:extLst>
          </p:cNvPr>
          <p:cNvGrpSpPr/>
          <p:nvPr/>
        </p:nvGrpSpPr>
        <p:grpSpPr>
          <a:xfrm>
            <a:off x="314965" y="231373"/>
            <a:ext cx="599441" cy="578672"/>
            <a:chOff x="478536" y="263652"/>
            <a:chExt cx="809625" cy="809625"/>
          </a:xfrm>
        </p:grpSpPr>
        <p:sp>
          <p:nvSpPr>
            <p:cNvPr id="1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pic>
        <p:nvPicPr>
          <p:cNvPr id="174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0592" y="13659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2071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028748" y="344204"/>
            <a:ext cx="6213716" cy="448003"/>
          </a:xfrm>
          <a:prstGeom prst="rect">
            <a:avLst/>
          </a:prstGeom>
          <a:solidFill>
            <a:schemeClr val="tx1"/>
          </a:solidFill>
          <a:ln/>
        </p:spPr>
        <p:txBody>
          <a:bodyPr wrap="none" lIns="57150" tIns="28575" rIns="57150" bIns="28575" rtlCol="0" anchor="t"/>
          <a:lstStyle/>
          <a:p>
            <a:pPr>
              <a:lnSpc>
                <a:spcPts val="3554"/>
              </a:lnSpc>
            </a:pPr>
            <a:r>
              <a:rPr lang="en-US" sz="3200" b="1" spc="-82" dirty="0">
                <a:solidFill>
                  <a:srgbClr val="C00000"/>
                </a:solidFill>
                <a:latin typeface="Cambria" pitchFamily="18" charset="0"/>
                <a:ea typeface="Cambria" pitchFamily="18" charset="0"/>
                <a:cs typeface="Inter" pitchFamily="34" charset="-120"/>
              </a:rPr>
              <a:t>Data Collection and Preprocessing</a:t>
            </a:r>
            <a:endParaRPr lang="en-US" sz="3200" dirty="0">
              <a:solidFill>
                <a:srgbClr val="C00000"/>
              </a:solidFill>
              <a:latin typeface="Cambria" pitchFamily="18" charset="0"/>
              <a:ea typeface="Cambria" pitchFamily="18" charset="0"/>
            </a:endParaRPr>
          </a:p>
        </p:txBody>
      </p:sp>
      <p:pic>
        <p:nvPicPr>
          <p:cNvPr id="5" name="Image 0" descr="preencoded.png"/>
          <p:cNvPicPr>
            <a:picLocks noChangeAspect="1"/>
          </p:cNvPicPr>
          <p:nvPr/>
        </p:nvPicPr>
        <p:blipFill>
          <a:blip r:embed="rId3"/>
          <a:stretch>
            <a:fillRect/>
          </a:stretch>
        </p:blipFill>
        <p:spPr>
          <a:xfrm>
            <a:off x="922222" y="1400225"/>
            <a:ext cx="1805359" cy="1792085"/>
          </a:xfrm>
          <a:prstGeom prst="rect">
            <a:avLst/>
          </a:prstGeom>
        </p:spPr>
      </p:pic>
      <p:sp>
        <p:nvSpPr>
          <p:cNvPr id="6" name="Text 3"/>
          <p:cNvSpPr/>
          <p:nvPr/>
        </p:nvSpPr>
        <p:spPr>
          <a:xfrm>
            <a:off x="1130507" y="3364564"/>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FFFFFF"/>
                </a:solidFill>
                <a:latin typeface="Inter" pitchFamily="34" charset="0"/>
                <a:ea typeface="Inter" pitchFamily="34" charset="-122"/>
                <a:cs typeface="Inter" pitchFamily="34" charset="-120"/>
              </a:rPr>
              <a:t>Data Collection</a:t>
            </a:r>
            <a:endParaRPr lang="en-US" dirty="0"/>
          </a:p>
        </p:txBody>
      </p:sp>
      <p:sp>
        <p:nvSpPr>
          <p:cNvPr id="7" name="Text 4"/>
          <p:cNvSpPr/>
          <p:nvPr/>
        </p:nvSpPr>
        <p:spPr>
          <a:xfrm>
            <a:off x="520749" y="3712553"/>
            <a:ext cx="2608288"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scraped data from the Google Play Store API and performed data cleaning to remove missing values and outliers.</a:t>
            </a:r>
            <a:endParaRPr lang="en-US" sz="1100" dirty="0"/>
          </a:p>
        </p:txBody>
      </p:sp>
      <p:pic>
        <p:nvPicPr>
          <p:cNvPr id="8" name="Image 1" descr="preencoded.png"/>
          <p:cNvPicPr>
            <a:picLocks noChangeAspect="1"/>
          </p:cNvPicPr>
          <p:nvPr/>
        </p:nvPicPr>
        <p:blipFill>
          <a:blip r:embed="rId4"/>
          <a:stretch>
            <a:fillRect/>
          </a:stretch>
        </p:blipFill>
        <p:spPr>
          <a:xfrm>
            <a:off x="3669359" y="1400225"/>
            <a:ext cx="1805359" cy="1792085"/>
          </a:xfrm>
          <a:prstGeom prst="rect">
            <a:avLst/>
          </a:prstGeom>
        </p:spPr>
      </p:pic>
      <p:sp>
        <p:nvSpPr>
          <p:cNvPr id="9" name="Text 5"/>
          <p:cNvSpPr/>
          <p:nvPr/>
        </p:nvSpPr>
        <p:spPr>
          <a:xfrm>
            <a:off x="3792587" y="3364564"/>
            <a:ext cx="1558900" cy="223964"/>
          </a:xfrm>
          <a:prstGeom prst="rect">
            <a:avLst/>
          </a:prstGeom>
          <a:noFill/>
          <a:ln/>
        </p:spPr>
        <p:txBody>
          <a:bodyPr wrap="none" lIns="57150" tIns="28575" rIns="57150" bIns="28575" rtlCol="0" anchor="t"/>
          <a:lstStyle/>
          <a:p>
            <a:pPr algn="ctr">
              <a:lnSpc>
                <a:spcPts val="1777"/>
              </a:lnSpc>
            </a:pPr>
            <a:r>
              <a:rPr lang="en-US" b="1" spc="-41" dirty="0">
                <a:solidFill>
                  <a:srgbClr val="FFFFFF"/>
                </a:solidFill>
                <a:latin typeface="Inter" pitchFamily="34" charset="0"/>
                <a:ea typeface="Inter" pitchFamily="34" charset="-122"/>
                <a:cs typeface="Inter" pitchFamily="34" charset="-120"/>
              </a:rPr>
              <a:t>Data Preprocessing</a:t>
            </a:r>
            <a:endParaRPr lang="en-US" dirty="0"/>
          </a:p>
        </p:txBody>
      </p:sp>
      <p:sp>
        <p:nvSpPr>
          <p:cNvPr id="10" name="Text 6"/>
          <p:cNvSpPr/>
          <p:nvPr/>
        </p:nvSpPr>
        <p:spPr>
          <a:xfrm>
            <a:off x="3267894" y="3712553"/>
            <a:ext cx="2608288"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standardized and transformed variables, and created new features to enable further analysis.</a:t>
            </a:r>
            <a:endParaRPr lang="en-US" sz="1100" dirty="0"/>
          </a:p>
        </p:txBody>
      </p:sp>
      <p:pic>
        <p:nvPicPr>
          <p:cNvPr id="11" name="Image 2" descr="preencoded.png"/>
          <p:cNvPicPr>
            <a:picLocks noChangeAspect="1"/>
          </p:cNvPicPr>
          <p:nvPr/>
        </p:nvPicPr>
        <p:blipFill>
          <a:blip r:embed="rId5"/>
          <a:stretch>
            <a:fillRect/>
          </a:stretch>
        </p:blipFill>
        <p:spPr>
          <a:xfrm>
            <a:off x="6416510" y="1400225"/>
            <a:ext cx="1805359" cy="1792085"/>
          </a:xfrm>
          <a:prstGeom prst="rect">
            <a:avLst/>
          </a:prstGeom>
        </p:spPr>
      </p:pic>
      <p:sp>
        <p:nvSpPr>
          <p:cNvPr id="12" name="Text 7"/>
          <p:cNvSpPr/>
          <p:nvPr/>
        </p:nvSpPr>
        <p:spPr>
          <a:xfrm>
            <a:off x="6624794" y="3364564"/>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FFFFFF"/>
                </a:solidFill>
                <a:latin typeface="Inter" pitchFamily="34" charset="0"/>
                <a:ea typeface="Inter" pitchFamily="34" charset="-122"/>
                <a:cs typeface="Inter" pitchFamily="34" charset="-120"/>
              </a:rPr>
              <a:t>Data Validation</a:t>
            </a:r>
            <a:endParaRPr lang="en-US" dirty="0"/>
          </a:p>
        </p:txBody>
      </p:sp>
      <p:sp>
        <p:nvSpPr>
          <p:cNvPr id="13" name="Text 8"/>
          <p:cNvSpPr/>
          <p:nvPr/>
        </p:nvSpPr>
        <p:spPr>
          <a:xfrm>
            <a:off x="6015037" y="3712553"/>
            <a:ext cx="2608288"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visually inspected the data to ensure accuracy and performed statistical tests to validate our findings.</a:t>
            </a:r>
            <a:endParaRPr lang="en-US" sz="1100" dirty="0"/>
          </a:p>
        </p:txBody>
      </p:sp>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4712" y="24434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object 11">
            <a:extLst>
              <a:ext uri="{FF2B5EF4-FFF2-40B4-BE49-F238E27FC236}">
                <a16:creationId xmlns:a16="http://schemas.microsoft.com/office/drawing/2014/main" xmlns="" id="{E0342FAC-C208-72B7-F6A7-CDBF60DE8F66}"/>
              </a:ext>
            </a:extLst>
          </p:cNvPr>
          <p:cNvGrpSpPr/>
          <p:nvPr/>
        </p:nvGrpSpPr>
        <p:grpSpPr>
          <a:xfrm>
            <a:off x="425786" y="344204"/>
            <a:ext cx="599441" cy="578672"/>
            <a:chOff x="478536" y="263652"/>
            <a:chExt cx="809625" cy="809625"/>
          </a:xfrm>
        </p:grpSpPr>
        <p:sp>
          <p:nvSpPr>
            <p:cNvPr id="16"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7" cstate="print"/>
              <a:stretch>
                <a:fillRect/>
              </a:stretch>
            </a:blipFill>
          </p:spPr>
          <p:txBody>
            <a:bodyPr wrap="square" lIns="0" tIns="0" rIns="0" bIns="0" rtlCol="0"/>
            <a:lstStyle/>
            <a:p>
              <a:endParaRPr/>
            </a:p>
          </p:txBody>
        </p:sp>
        <p:sp>
          <p:nvSpPr>
            <p:cNvPr id="17"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8"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673451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1144860" y="464774"/>
            <a:ext cx="5643711" cy="448003"/>
          </a:xfrm>
          <a:prstGeom prst="rect">
            <a:avLst/>
          </a:prstGeom>
          <a:solidFill>
            <a:schemeClr val="tx1"/>
          </a:solidFill>
          <a:ln/>
        </p:spPr>
        <p:txBody>
          <a:bodyPr wrap="none" lIns="57150" tIns="28575" rIns="57150" bIns="28575" rtlCol="0" anchor="t"/>
          <a:lstStyle/>
          <a:p>
            <a:pPr>
              <a:lnSpc>
                <a:spcPts val="3554"/>
              </a:lnSpc>
            </a:pPr>
            <a:r>
              <a:rPr lang="en-US" sz="3200" b="1" spc="-82" dirty="0">
                <a:solidFill>
                  <a:srgbClr val="C00000"/>
                </a:solidFill>
                <a:latin typeface="Cambria" pitchFamily="18" charset="0"/>
                <a:ea typeface="Cambria" pitchFamily="18" charset="0"/>
                <a:cs typeface="Inter" pitchFamily="34" charset="-120"/>
              </a:rPr>
              <a:t>Correlations and Relationships</a:t>
            </a:r>
            <a:endParaRPr lang="en-US" sz="3200" dirty="0">
              <a:solidFill>
                <a:srgbClr val="C00000"/>
              </a:solidFill>
              <a:latin typeface="Cambria" pitchFamily="18" charset="0"/>
              <a:ea typeface="Cambria" pitchFamily="18" charset="0"/>
            </a:endParaRPr>
          </a:p>
        </p:txBody>
      </p:sp>
      <p:sp>
        <p:nvSpPr>
          <p:cNvPr id="5" name="Shape 3"/>
          <p:cNvSpPr/>
          <p:nvPr/>
        </p:nvSpPr>
        <p:spPr>
          <a:xfrm>
            <a:off x="520758" y="2928457"/>
            <a:ext cx="8102501" cy="27553"/>
          </a:xfrm>
          <a:prstGeom prst="rect">
            <a:avLst/>
          </a:prstGeom>
          <a:solidFill>
            <a:srgbClr val="140099"/>
          </a:solidFill>
          <a:ln/>
        </p:spPr>
      </p:sp>
      <p:sp>
        <p:nvSpPr>
          <p:cNvPr id="6" name="Shape 4"/>
          <p:cNvSpPr/>
          <p:nvPr/>
        </p:nvSpPr>
        <p:spPr>
          <a:xfrm>
            <a:off x="2497745" y="2928457"/>
            <a:ext cx="27756" cy="482425"/>
          </a:xfrm>
          <a:prstGeom prst="rect">
            <a:avLst/>
          </a:prstGeom>
          <a:solidFill>
            <a:srgbClr val="140099"/>
          </a:solidFill>
          <a:ln/>
        </p:spPr>
      </p:sp>
      <p:sp>
        <p:nvSpPr>
          <p:cNvPr id="7" name="Shape 5"/>
          <p:cNvSpPr/>
          <p:nvPr/>
        </p:nvSpPr>
        <p:spPr>
          <a:xfrm>
            <a:off x="2355429" y="2773409"/>
            <a:ext cx="312464" cy="310167"/>
          </a:xfrm>
          <a:prstGeom prst="roundRect">
            <a:avLst>
              <a:gd name="adj" fmla="val 11055"/>
            </a:avLst>
          </a:prstGeom>
          <a:solidFill>
            <a:srgbClr val="110080"/>
          </a:solidFill>
          <a:ln w="7620">
            <a:solidFill>
              <a:srgbClr val="140099"/>
            </a:solidFill>
            <a:prstDash val="solid"/>
          </a:ln>
        </p:spPr>
      </p:sp>
      <p:sp>
        <p:nvSpPr>
          <p:cNvPr id="8" name="Text 6"/>
          <p:cNvSpPr/>
          <p:nvPr/>
        </p:nvSpPr>
        <p:spPr>
          <a:xfrm>
            <a:off x="2462367" y="2794089"/>
            <a:ext cx="98599"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Inter" pitchFamily="34" charset="0"/>
                <a:ea typeface="Inter" pitchFamily="34" charset="-122"/>
                <a:cs typeface="Inter" pitchFamily="34" charset="-120"/>
              </a:rPr>
              <a:t>1</a:t>
            </a:r>
            <a:endParaRPr lang="en-US" sz="1600" dirty="0"/>
          </a:p>
        </p:txBody>
      </p:sp>
      <p:sp>
        <p:nvSpPr>
          <p:cNvPr id="9" name="Text 7"/>
          <p:cNvSpPr/>
          <p:nvPr/>
        </p:nvSpPr>
        <p:spPr>
          <a:xfrm>
            <a:off x="1817274" y="3548788"/>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E5E0DF"/>
                </a:solidFill>
                <a:latin typeface="Inter" pitchFamily="34" charset="0"/>
                <a:ea typeface="Inter" pitchFamily="34" charset="-122"/>
                <a:cs typeface="Inter" pitchFamily="34" charset="-120"/>
              </a:rPr>
              <a:t>Price vs. Rating</a:t>
            </a:r>
            <a:endParaRPr lang="en-US" dirty="0"/>
          </a:p>
        </p:txBody>
      </p:sp>
      <p:sp>
        <p:nvSpPr>
          <p:cNvPr id="10" name="Text 8"/>
          <p:cNvSpPr/>
          <p:nvPr/>
        </p:nvSpPr>
        <p:spPr>
          <a:xfrm>
            <a:off x="659612" y="3896774"/>
            <a:ext cx="3704109"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found that price has a weak positive correlation with rating. This implies that users are willing to pay more for higher quality apps.</a:t>
            </a:r>
            <a:endParaRPr lang="en-US" sz="1100" dirty="0"/>
          </a:p>
        </p:txBody>
      </p:sp>
      <p:sp>
        <p:nvSpPr>
          <p:cNvPr id="11" name="Shape 9"/>
          <p:cNvSpPr/>
          <p:nvPr/>
        </p:nvSpPr>
        <p:spPr>
          <a:xfrm>
            <a:off x="4558048" y="2446033"/>
            <a:ext cx="27756" cy="482425"/>
          </a:xfrm>
          <a:prstGeom prst="rect">
            <a:avLst/>
          </a:prstGeom>
          <a:solidFill>
            <a:srgbClr val="140099"/>
          </a:solidFill>
          <a:ln/>
        </p:spPr>
      </p:sp>
      <p:sp>
        <p:nvSpPr>
          <p:cNvPr id="12" name="Shape 10"/>
          <p:cNvSpPr/>
          <p:nvPr/>
        </p:nvSpPr>
        <p:spPr>
          <a:xfrm>
            <a:off x="4415731" y="2773409"/>
            <a:ext cx="312464" cy="310167"/>
          </a:xfrm>
          <a:prstGeom prst="roundRect">
            <a:avLst>
              <a:gd name="adj" fmla="val 11055"/>
            </a:avLst>
          </a:prstGeom>
          <a:solidFill>
            <a:srgbClr val="110080"/>
          </a:solidFill>
          <a:ln w="7620">
            <a:solidFill>
              <a:srgbClr val="140099"/>
            </a:solidFill>
            <a:prstDash val="solid"/>
          </a:ln>
        </p:spPr>
      </p:sp>
      <p:sp>
        <p:nvSpPr>
          <p:cNvPr id="13" name="Text 11"/>
          <p:cNvSpPr/>
          <p:nvPr/>
        </p:nvSpPr>
        <p:spPr>
          <a:xfrm>
            <a:off x="4510766" y="2794089"/>
            <a:ext cx="122411"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Inter" pitchFamily="34" charset="0"/>
                <a:ea typeface="Inter" pitchFamily="34" charset="-122"/>
                <a:cs typeface="Inter" pitchFamily="34" charset="-120"/>
              </a:rPr>
              <a:t>2</a:t>
            </a:r>
            <a:endParaRPr lang="en-US" sz="1600" dirty="0"/>
          </a:p>
        </p:txBody>
      </p:sp>
      <p:sp>
        <p:nvSpPr>
          <p:cNvPr id="14" name="Text 12"/>
          <p:cNvSpPr/>
          <p:nvPr/>
        </p:nvSpPr>
        <p:spPr>
          <a:xfrm>
            <a:off x="3877576" y="1215997"/>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E5E0DF"/>
                </a:solidFill>
                <a:latin typeface="Inter" pitchFamily="34" charset="0"/>
                <a:ea typeface="Inter" pitchFamily="34" charset="-122"/>
                <a:cs typeface="Inter" pitchFamily="34" charset="-120"/>
              </a:rPr>
              <a:t>Size vs. Installs</a:t>
            </a:r>
            <a:endParaRPr lang="en-US" dirty="0"/>
          </a:p>
        </p:txBody>
      </p:sp>
      <p:sp>
        <p:nvSpPr>
          <p:cNvPr id="15" name="Text 13"/>
          <p:cNvSpPr/>
          <p:nvPr/>
        </p:nvSpPr>
        <p:spPr>
          <a:xfrm>
            <a:off x="2719916" y="1563986"/>
            <a:ext cx="3704109"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identified that app size has a negative correlation with installs, meaning that users prefer smaller apps that are easier to download and use.</a:t>
            </a:r>
            <a:endParaRPr lang="en-US" sz="1100" dirty="0"/>
          </a:p>
        </p:txBody>
      </p:sp>
      <p:sp>
        <p:nvSpPr>
          <p:cNvPr id="16" name="Shape 14"/>
          <p:cNvSpPr/>
          <p:nvPr/>
        </p:nvSpPr>
        <p:spPr>
          <a:xfrm>
            <a:off x="6618424" y="2928457"/>
            <a:ext cx="27756" cy="482425"/>
          </a:xfrm>
          <a:prstGeom prst="rect">
            <a:avLst/>
          </a:prstGeom>
          <a:solidFill>
            <a:srgbClr val="140099"/>
          </a:solidFill>
          <a:ln/>
        </p:spPr>
      </p:sp>
      <p:sp>
        <p:nvSpPr>
          <p:cNvPr id="17" name="Shape 15"/>
          <p:cNvSpPr/>
          <p:nvPr/>
        </p:nvSpPr>
        <p:spPr>
          <a:xfrm>
            <a:off x="6476107" y="2773409"/>
            <a:ext cx="312464" cy="310167"/>
          </a:xfrm>
          <a:prstGeom prst="roundRect">
            <a:avLst>
              <a:gd name="adj" fmla="val 11055"/>
            </a:avLst>
          </a:prstGeom>
          <a:solidFill>
            <a:srgbClr val="110080"/>
          </a:solidFill>
          <a:ln w="7620">
            <a:solidFill>
              <a:srgbClr val="140099"/>
            </a:solidFill>
            <a:prstDash val="solid"/>
          </a:ln>
        </p:spPr>
      </p:sp>
      <p:sp>
        <p:nvSpPr>
          <p:cNvPr id="18" name="Text 16"/>
          <p:cNvSpPr/>
          <p:nvPr/>
        </p:nvSpPr>
        <p:spPr>
          <a:xfrm>
            <a:off x="6568752" y="2794089"/>
            <a:ext cx="127174"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Inter" pitchFamily="34" charset="0"/>
                <a:ea typeface="Inter" pitchFamily="34" charset="-122"/>
                <a:cs typeface="Inter" pitchFamily="34" charset="-120"/>
              </a:rPr>
              <a:t>3</a:t>
            </a:r>
            <a:endParaRPr lang="en-US" sz="1600" dirty="0"/>
          </a:p>
        </p:txBody>
      </p:sp>
      <p:sp>
        <p:nvSpPr>
          <p:cNvPr id="19" name="Text 17"/>
          <p:cNvSpPr/>
          <p:nvPr/>
        </p:nvSpPr>
        <p:spPr>
          <a:xfrm>
            <a:off x="5893370" y="3548788"/>
            <a:ext cx="1477938" cy="223964"/>
          </a:xfrm>
          <a:prstGeom prst="rect">
            <a:avLst/>
          </a:prstGeom>
          <a:noFill/>
          <a:ln/>
        </p:spPr>
        <p:txBody>
          <a:bodyPr wrap="none" lIns="57150" tIns="28575" rIns="57150" bIns="28575" rtlCol="0" anchor="t"/>
          <a:lstStyle/>
          <a:p>
            <a:pPr algn="ctr">
              <a:lnSpc>
                <a:spcPts val="1777"/>
              </a:lnSpc>
            </a:pPr>
            <a:r>
              <a:rPr lang="en-US" b="1" spc="-41" dirty="0">
                <a:solidFill>
                  <a:srgbClr val="E5E0DF"/>
                </a:solidFill>
                <a:latin typeface="Inter" pitchFamily="34" charset="0"/>
                <a:ea typeface="Inter" pitchFamily="34" charset="-122"/>
                <a:cs typeface="Inter" pitchFamily="34" charset="-120"/>
              </a:rPr>
              <a:t>Reviews vs. Rating</a:t>
            </a:r>
            <a:endParaRPr lang="en-US" dirty="0"/>
          </a:p>
        </p:txBody>
      </p:sp>
      <p:sp>
        <p:nvSpPr>
          <p:cNvPr id="20" name="Text 18"/>
          <p:cNvSpPr/>
          <p:nvPr/>
        </p:nvSpPr>
        <p:spPr>
          <a:xfrm>
            <a:off x="4780293" y="3896774"/>
            <a:ext cx="3704109"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Our analysis revealed that apps with a higher number of reviews tend to have higher ratings. This suggests that user feedback is important for app success.</a:t>
            </a:r>
            <a:endParaRPr lang="en-US" sz="11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789" y="15044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object 11">
            <a:extLst>
              <a:ext uri="{FF2B5EF4-FFF2-40B4-BE49-F238E27FC236}">
                <a16:creationId xmlns:a16="http://schemas.microsoft.com/office/drawing/2014/main" xmlns="" id="{E0342FAC-C208-72B7-F6A7-CDBF60DE8F66}"/>
              </a:ext>
            </a:extLst>
          </p:cNvPr>
          <p:cNvGrpSpPr/>
          <p:nvPr/>
        </p:nvGrpSpPr>
        <p:grpSpPr>
          <a:xfrm>
            <a:off x="520758" y="464774"/>
            <a:ext cx="599441" cy="578672"/>
            <a:chOff x="478536" y="263652"/>
            <a:chExt cx="809625" cy="809625"/>
          </a:xfrm>
        </p:grpSpPr>
        <p:sp>
          <p:nvSpPr>
            <p:cNvPr id="23"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24"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375106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BFF71F-8D58-A659-C8F4-D5F8362E5290}"/>
              </a:ext>
            </a:extLst>
          </p:cNvPr>
          <p:cNvSpPr>
            <a:spLocks noGrp="1"/>
          </p:cNvSpPr>
          <p:nvPr>
            <p:ph type="title"/>
          </p:nvPr>
        </p:nvSpPr>
        <p:spPr>
          <a:xfrm>
            <a:off x="906774" y="110827"/>
            <a:ext cx="4351026" cy="572700"/>
          </a:xfrm>
          <a:solidFill>
            <a:schemeClr val="bg1"/>
          </a:solidFill>
        </p:spPr>
        <p:txBody>
          <a:bodyPr/>
          <a:lstStyle/>
          <a:p>
            <a:r>
              <a:rPr lang="en-US" sz="2400" b="1" dirty="0">
                <a:latin typeface="Cambria" pitchFamily="18" charset="0"/>
                <a:ea typeface="Cambria" pitchFamily="18" charset="0"/>
              </a:rPr>
              <a:t>Flowchart And EDA Process:</a:t>
            </a:r>
            <a:endParaRPr lang="en-IN" sz="2400" b="1" dirty="0">
              <a:latin typeface="Cambria" pitchFamily="18" charset="0"/>
              <a:ea typeface="Cambria" pitchFamily="18" charset="0"/>
            </a:endParaRPr>
          </a:p>
        </p:txBody>
      </p:sp>
      <p:sp>
        <p:nvSpPr>
          <p:cNvPr id="3" name="Text Placeholder 2">
            <a:extLst>
              <a:ext uri="{FF2B5EF4-FFF2-40B4-BE49-F238E27FC236}">
                <a16:creationId xmlns="" xmlns:a16="http://schemas.microsoft.com/office/drawing/2014/main" id="{597A4878-3135-A6CB-AAF4-FA823C0E7F34}"/>
              </a:ext>
            </a:extLst>
          </p:cNvPr>
          <p:cNvSpPr>
            <a:spLocks noGrp="1"/>
          </p:cNvSpPr>
          <p:nvPr>
            <p:ph type="body" idx="1"/>
          </p:nvPr>
        </p:nvSpPr>
        <p:spPr>
          <a:xfrm>
            <a:off x="1285640" y="1835095"/>
            <a:ext cx="6224371" cy="2459036"/>
          </a:xfrm>
        </p:spPr>
        <p:txBody>
          <a:bodyPr/>
          <a:lstStyle/>
          <a:p>
            <a:endParaRPr lang="en-IN" dirty="0"/>
          </a:p>
        </p:txBody>
      </p:sp>
      <p:pic>
        <p:nvPicPr>
          <p:cNvPr id="2050" name="Picture 2" descr="Answering questions through data: The Workflow">
            <a:extLst>
              <a:ext uri="{FF2B5EF4-FFF2-40B4-BE49-F238E27FC236}">
                <a16:creationId xmlns="" xmlns:a16="http://schemas.microsoft.com/office/drawing/2014/main" id="{8657A56F-8095-9DB0-C714-C0B2AF8FF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32" y="781733"/>
            <a:ext cx="6679770" cy="37263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11">
            <a:extLst>
              <a:ext uri="{FF2B5EF4-FFF2-40B4-BE49-F238E27FC236}">
                <a16:creationId xmlns:a16="http://schemas.microsoft.com/office/drawing/2014/main" xmlns="" id="{E0342FAC-C208-72B7-F6A7-CDBF60DE8F66}"/>
              </a:ext>
            </a:extLst>
          </p:cNvPr>
          <p:cNvGrpSpPr/>
          <p:nvPr/>
        </p:nvGrpSpPr>
        <p:grpSpPr>
          <a:xfrm>
            <a:off x="316516" y="162360"/>
            <a:ext cx="599441" cy="578672"/>
            <a:chOff x="478536" y="263652"/>
            <a:chExt cx="809625" cy="809625"/>
          </a:xfrm>
        </p:grpSpPr>
        <p:sp>
          <p:nvSpPr>
            <p:cNvPr id="6"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7"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39026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61" y="662612"/>
            <a:ext cx="8829893" cy="443711"/>
          </a:xfrm>
          <a:prstGeom prst="rect">
            <a:avLst/>
          </a:prstGeom>
        </p:spPr>
        <p:txBody>
          <a:bodyPr vert="horz" wrap="square" lIns="0" tIns="12700" rIns="0" bIns="0" rtlCol="0">
            <a:spAutoFit/>
          </a:bodyPr>
          <a:lstStyle/>
          <a:p>
            <a:pPr marL="12700" marR="20955">
              <a:lnSpc>
                <a:spcPct val="100000"/>
              </a:lnSpc>
              <a:spcBef>
                <a:spcPts val="100"/>
              </a:spcBef>
            </a:pP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803171"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chemeClr val="tx1"/>
                </a:solidFill>
                <a:latin typeface="Cambria" pitchFamily="18" charset="0"/>
                <a:ea typeface="Cambria" pitchFamily="18" charset="0"/>
              </a:rPr>
              <a:t>Attr</a:t>
            </a:r>
            <a:r>
              <a:rPr lang="en-US" sz="2400" b="1" spc="-65" dirty="0">
                <a:solidFill>
                  <a:schemeClr val="tx1"/>
                </a:solidFill>
                <a:latin typeface="Cambria" pitchFamily="18" charset="0"/>
                <a:ea typeface="Cambria" pitchFamily="18" charset="0"/>
              </a:rPr>
              <a:t>i</a:t>
            </a:r>
            <a:r>
              <a:rPr lang="en-US" sz="2400" b="1" spc="-55" dirty="0">
                <a:solidFill>
                  <a:schemeClr val="tx1"/>
                </a:solidFill>
                <a:latin typeface="Cambria" pitchFamily="18" charset="0"/>
                <a:ea typeface="Cambria" pitchFamily="18" charset="0"/>
              </a:rPr>
              <a:t>but</a:t>
            </a:r>
            <a:r>
              <a:rPr lang="en-US" sz="2400" b="1" spc="-70" dirty="0">
                <a:solidFill>
                  <a:schemeClr val="tx1"/>
                </a:solidFill>
                <a:latin typeface="Cambria" pitchFamily="18" charset="0"/>
                <a:ea typeface="Cambria" pitchFamily="18" charset="0"/>
              </a:rPr>
              <a:t>e</a:t>
            </a:r>
            <a:r>
              <a:rPr lang="en-US" sz="2400" b="1" spc="-150" dirty="0">
                <a:solidFill>
                  <a:schemeClr val="tx1"/>
                </a:solidFill>
                <a:latin typeface="Cambria" pitchFamily="18" charset="0"/>
                <a:ea typeface="Cambria" pitchFamily="18" charset="0"/>
              </a:rPr>
              <a:t>s</a:t>
            </a:r>
            <a:r>
              <a:rPr lang="en-US" sz="2400" b="1" spc="-120" dirty="0">
                <a:solidFill>
                  <a:schemeClr val="tx1"/>
                </a:solidFill>
                <a:latin typeface="Cambria" pitchFamily="18" charset="0"/>
                <a:ea typeface="Cambria" pitchFamily="18" charset="0"/>
              </a:rPr>
              <a:t> </a:t>
            </a:r>
            <a:r>
              <a:rPr lang="en-US" sz="2400" b="1" spc="-75" dirty="0">
                <a:solidFill>
                  <a:schemeClr val="tx1"/>
                </a:solidFill>
                <a:latin typeface="Cambria" pitchFamily="18" charset="0"/>
                <a:ea typeface="Cambria" pitchFamily="18" charset="0"/>
              </a:rPr>
              <a:t>in</a:t>
            </a:r>
            <a:r>
              <a:rPr lang="en-US" sz="2400" b="1" spc="-145" dirty="0">
                <a:solidFill>
                  <a:schemeClr val="tx1"/>
                </a:solidFill>
                <a:latin typeface="Cambria" pitchFamily="18" charset="0"/>
                <a:ea typeface="Cambria" pitchFamily="18" charset="0"/>
              </a:rPr>
              <a:t> </a:t>
            </a:r>
            <a:r>
              <a:rPr lang="en-US" sz="2400" b="1" spc="-75" dirty="0">
                <a:solidFill>
                  <a:schemeClr val="tx1"/>
                </a:solidFill>
                <a:latin typeface="Cambria" pitchFamily="18" charset="0"/>
                <a:ea typeface="Cambria" pitchFamily="18" charset="0"/>
              </a:rPr>
              <a:t>Google</a:t>
            </a:r>
            <a:r>
              <a:rPr lang="en-US" sz="2400" b="1" spc="-145" dirty="0">
                <a:solidFill>
                  <a:schemeClr val="tx1"/>
                </a:solidFill>
                <a:latin typeface="Cambria" pitchFamily="18" charset="0"/>
                <a:ea typeface="Cambria" pitchFamily="18" charset="0"/>
              </a:rPr>
              <a:t> </a:t>
            </a:r>
            <a:r>
              <a:rPr lang="en-US" sz="2400" b="1" spc="-70" dirty="0">
                <a:solidFill>
                  <a:schemeClr val="tx1"/>
                </a:solidFill>
                <a:latin typeface="Cambria" pitchFamily="18" charset="0"/>
                <a:ea typeface="Cambria" pitchFamily="18" charset="0"/>
              </a:rPr>
              <a:t>P</a:t>
            </a:r>
            <a:r>
              <a:rPr lang="en-US" sz="2400" b="1" spc="-45" dirty="0">
                <a:solidFill>
                  <a:schemeClr val="tx1"/>
                </a:solidFill>
                <a:latin typeface="Cambria" pitchFamily="18" charset="0"/>
                <a:ea typeface="Cambria" pitchFamily="18" charset="0"/>
              </a:rPr>
              <a:t>l</a:t>
            </a:r>
            <a:r>
              <a:rPr lang="en-US" sz="2400" b="1" spc="-125" dirty="0">
                <a:solidFill>
                  <a:schemeClr val="tx1"/>
                </a:solidFill>
                <a:latin typeface="Cambria" pitchFamily="18" charset="0"/>
                <a:ea typeface="Cambria" pitchFamily="18" charset="0"/>
              </a:rPr>
              <a:t>ay</a:t>
            </a:r>
            <a:r>
              <a:rPr lang="en-US" sz="2400" b="1" spc="-145" dirty="0">
                <a:solidFill>
                  <a:schemeClr val="tx1"/>
                </a:solidFill>
                <a:latin typeface="Cambria" pitchFamily="18" charset="0"/>
                <a:ea typeface="Cambria" pitchFamily="18" charset="0"/>
              </a:rPr>
              <a:t> </a:t>
            </a:r>
            <a:r>
              <a:rPr lang="en-US" sz="2400" b="1" spc="-105" dirty="0">
                <a:solidFill>
                  <a:schemeClr val="tx1"/>
                </a:solidFill>
                <a:latin typeface="Cambria" pitchFamily="18" charset="0"/>
                <a:ea typeface="Cambria" pitchFamily="18" charset="0"/>
              </a:rPr>
              <a:t>store</a:t>
            </a:r>
            <a:r>
              <a:rPr lang="en-US" sz="2400" b="1" spc="-130" dirty="0">
                <a:solidFill>
                  <a:schemeClr val="tx1"/>
                </a:solidFill>
                <a:latin typeface="Cambria" pitchFamily="18" charset="0"/>
                <a:ea typeface="Cambria" pitchFamily="18" charset="0"/>
              </a:rPr>
              <a:t> </a:t>
            </a:r>
            <a:r>
              <a:rPr lang="en-US" sz="2400" b="1" spc="-70" dirty="0">
                <a:solidFill>
                  <a:schemeClr val="tx1"/>
                </a:solidFill>
                <a:latin typeface="Cambria" pitchFamily="18" charset="0"/>
                <a:ea typeface="Cambria" pitchFamily="18" charset="0"/>
              </a:rPr>
              <a:t>Da</a:t>
            </a:r>
            <a:r>
              <a:rPr lang="en-US" sz="2400" b="1" spc="-55" dirty="0">
                <a:solidFill>
                  <a:schemeClr val="tx1"/>
                </a:solidFill>
                <a:latin typeface="Cambria" pitchFamily="18" charset="0"/>
                <a:ea typeface="Cambria" pitchFamily="18" charset="0"/>
              </a:rPr>
              <a:t>t</a:t>
            </a:r>
            <a:r>
              <a:rPr lang="en-US" sz="2400" b="1" spc="-125" dirty="0">
                <a:solidFill>
                  <a:schemeClr val="tx1"/>
                </a:solidFill>
                <a:latin typeface="Cambria" pitchFamily="18" charset="0"/>
                <a:ea typeface="Cambria" pitchFamily="18" charset="0"/>
              </a:rPr>
              <a:t>a</a:t>
            </a:r>
            <a:endParaRPr sz="2400" b="1" dirty="0">
              <a:solidFill>
                <a:schemeClr val="tx1"/>
              </a:solidFill>
              <a:latin typeface="Cambria" pitchFamily="18" charset="0"/>
              <a:ea typeface="Cambria" pitchFamily="18" charset="0"/>
              <a:cs typeface="Verdana"/>
            </a:endParaRPr>
          </a:p>
        </p:txBody>
      </p:sp>
      <p:sp>
        <p:nvSpPr>
          <p:cNvPr id="8" name="object 13">
            <a:extLst>
              <a:ext uri="{FF2B5EF4-FFF2-40B4-BE49-F238E27FC236}">
                <a16:creationId xmlns:a16="http://schemas.microsoft.com/office/drawing/2014/main" xmlns="" id="{0E30E392-2CE7-84FB-E2D1-A16E10502ED8}"/>
              </a:ext>
            </a:extLst>
          </p:cNvPr>
          <p:cNvSpPr/>
          <p:nvPr/>
        </p:nvSpPr>
        <p:spPr>
          <a:xfrm>
            <a:off x="157053" y="140364"/>
            <a:ext cx="513258" cy="506273"/>
          </a:xfrm>
          <a:prstGeom prst="rect">
            <a:avLst/>
          </a:prstGeom>
          <a:blipFill>
            <a:blip r:embed="rId2" cstate="print"/>
            <a:stretch>
              <a:fillRect/>
            </a:stretch>
          </a:blipFill>
        </p:spPr>
        <p:txBody>
          <a:bodyPr wrap="square" lIns="0" tIns="0" rIns="0" bIns="0" rtlCol="0"/>
          <a:lstStyle/>
          <a:p>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763589"/>
            <a:ext cx="348615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245" y="79175"/>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5578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705" y="244816"/>
            <a:ext cx="4111648"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Cambria" pitchFamily="18" charset="0"/>
                <a:ea typeface="Cambria" pitchFamily="18" charset="0"/>
              </a:rPr>
              <a:t>Attributes in User reviews</a:t>
            </a:r>
          </a:p>
        </p:txBody>
      </p:sp>
      <p:sp>
        <p:nvSpPr>
          <p:cNvPr id="6" name="object 13">
            <a:extLst>
              <a:ext uri="{FF2B5EF4-FFF2-40B4-BE49-F238E27FC236}">
                <a16:creationId xmlns:a16="http://schemas.microsoft.com/office/drawing/2014/main" xmlns="" id="{2BE9A00A-F217-B224-E9CF-133BC6AEFB61}"/>
              </a:ext>
            </a:extLst>
          </p:cNvPr>
          <p:cNvSpPr/>
          <p:nvPr/>
        </p:nvSpPr>
        <p:spPr>
          <a:xfrm>
            <a:off x="198379" y="182761"/>
            <a:ext cx="513258" cy="506273"/>
          </a:xfrm>
          <a:prstGeom prst="rect">
            <a:avLst/>
          </a:prstGeom>
          <a:blipFill>
            <a:blip r:embed="rId2" cstate="print"/>
            <a:stretch>
              <a:fillRect/>
            </a:stretch>
          </a:blipFill>
        </p:spPr>
        <p:txBody>
          <a:bodyPr wrap="square" lIns="0" tIns="0" rIns="0" bIns="0" rtlCol="0"/>
          <a:lstStyle/>
          <a:p>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87" y="1553029"/>
            <a:ext cx="8766147" cy="175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309" y="182307"/>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94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2458</TotalTime>
  <Words>1592</Words>
  <Application>Microsoft Office PowerPoint</Application>
  <PresentationFormat>On-screen Show (16:9)</PresentationFormat>
  <Paragraphs>179</Paragraphs>
  <Slides>30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Montserrat</vt:lpstr>
      <vt:lpstr>Calibri</vt:lpstr>
      <vt:lpstr>Old Standard TT</vt:lpstr>
      <vt:lpstr>AoyagiKouzanFontT</vt:lpstr>
      <vt:lpstr>Inter</vt:lpstr>
      <vt:lpstr>Verdana</vt:lpstr>
      <vt:lpstr>Roboto</vt:lpstr>
      <vt:lpstr>Wingdings</vt:lpstr>
      <vt:lpstr>Arial MT</vt:lpstr>
      <vt:lpstr>Cambria</vt:lpstr>
      <vt:lpstr>Office Theme</vt:lpstr>
      <vt:lpstr>PowerPoint Presentation</vt:lpstr>
      <vt:lpstr>PowerPoint Presentation</vt:lpstr>
      <vt:lpstr>WHY ANALYZE THE GOOGLE PLAY  STORE?</vt:lpstr>
      <vt:lpstr>PowerPoint Presentation</vt:lpstr>
      <vt:lpstr>PowerPoint Presentation</vt:lpstr>
      <vt:lpstr>PowerPoint Presentation</vt:lpstr>
      <vt:lpstr>Flowchart And EDA Process:</vt:lpstr>
      <vt:lpstr> </vt:lpstr>
      <vt:lpstr>Attributes in User reviews</vt:lpstr>
      <vt:lpstr>PowerPoint Presentation</vt:lpstr>
      <vt:lpstr>Data Cleaning and Manipulation:</vt:lpstr>
      <vt:lpstr>PowerPoint Presentation</vt:lpstr>
      <vt:lpstr>Let’s explore app categories!</vt:lpstr>
      <vt:lpstr>PowerPoint Presentation</vt:lpstr>
      <vt:lpstr>How many apps are paid?</vt:lpstr>
      <vt:lpstr>Now let’s see how ratings are performing!</vt:lpstr>
      <vt:lpstr>Does size of an app affect it’s rating?</vt:lpstr>
      <vt:lpstr>Bivariate Analysis</vt:lpstr>
      <vt:lpstr>Let’s explore content rating!</vt:lpstr>
      <vt:lpstr>PowerPoint Presentation</vt:lpstr>
      <vt:lpstr>PowerPoint Presentation</vt:lpstr>
      <vt:lpstr>How does sentiment polarity and sentiment subjectivity are linked?</vt:lpstr>
      <vt:lpstr>Sentiments </vt:lpstr>
      <vt:lpstr>How Size, Reviews, Installs and Price of apps are correlated? </vt:lpstr>
      <vt:lpstr>Let’s see how both the data sets are related!</vt:lpstr>
      <vt:lpstr>So let’s talk about the challenges that we faced:</vt:lpstr>
      <vt:lpstr>PowerPoint Presentation</vt:lpstr>
      <vt:lpstr>Let’s do some predictions!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Play Store App Review Analysis</dc:title>
  <dc:creator>Vibhuti Gupta</dc:creator>
  <cp:lastModifiedBy>Vibhuti Gupta</cp:lastModifiedBy>
  <cp:revision>310</cp:revision>
  <dcterms:modified xsi:type="dcterms:W3CDTF">2023-07-10T05:50:00Z</dcterms:modified>
</cp:coreProperties>
</file>